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48.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8.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47.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Lst>
  <p:sldSz cy="6858000" cx="12192000"/>
  <p:notesSz cx="6858000" cy="9144000"/>
  <p:embeddedFontLst>
    <p:embeddedFont>
      <p:font typeface="Gill Sans"/>
      <p:regular r:id="rId53"/>
      <p:bold r:id="rId5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55" roundtripDataSignature="AMtx7mjPPWILplWPsxjJ6MHRjR1qYpBfi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slide" Target="slides/slide47.xml"/><Relationship Id="rId50" Type="http://schemas.openxmlformats.org/officeDocument/2006/relationships/slide" Target="slides/slide46.xml"/><Relationship Id="rId53" Type="http://schemas.openxmlformats.org/officeDocument/2006/relationships/font" Target="fonts/GillSans-regular.fntdata"/><Relationship Id="rId52" Type="http://schemas.openxmlformats.org/officeDocument/2006/relationships/slide" Target="slides/slide48.xml"/><Relationship Id="rId11" Type="http://schemas.openxmlformats.org/officeDocument/2006/relationships/slide" Target="slides/slide7.xml"/><Relationship Id="rId55" Type="http://customschemas.google.com/relationships/presentationmetadata" Target="metadata"/><Relationship Id="rId10" Type="http://schemas.openxmlformats.org/officeDocument/2006/relationships/slide" Target="slides/slide6.xml"/><Relationship Id="rId54" Type="http://schemas.openxmlformats.org/officeDocument/2006/relationships/font" Target="fonts/GillSans-bold.fntdata"/><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 name="Shape 84"/>
        <p:cNvGrpSpPr/>
        <p:nvPr/>
      </p:nvGrpSpPr>
      <p:grpSpPr>
        <a:xfrm>
          <a:off x="0" y="0"/>
          <a:ext cx="0" cy="0"/>
          <a:chOff x="0" y="0"/>
          <a:chExt cx="0" cy="0"/>
        </a:xfrm>
      </p:grpSpPr>
      <p:sp>
        <p:nvSpPr>
          <p:cNvPr id="85" name="Google Shape;85;g71e2ceb186_2_19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6" name="Google Shape;86;g71e2ceb186_2_19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7" name="Google Shape;87;g71e2ceb186_2_19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5" name="Shape 165"/>
        <p:cNvGrpSpPr/>
        <p:nvPr/>
      </p:nvGrpSpPr>
      <p:grpSpPr>
        <a:xfrm>
          <a:off x="0" y="0"/>
          <a:ext cx="0" cy="0"/>
          <a:chOff x="0" y="0"/>
          <a:chExt cx="0" cy="0"/>
        </a:xfrm>
      </p:grpSpPr>
      <p:sp>
        <p:nvSpPr>
          <p:cNvPr id="166" name="Google Shape;166;g71e2ceb186_2_26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7" name="Google Shape;167;g71e2ceb186_2_26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8" name="Google Shape;168;g71e2ceb186_2_26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5" name="Shape 175"/>
        <p:cNvGrpSpPr/>
        <p:nvPr/>
      </p:nvGrpSpPr>
      <p:grpSpPr>
        <a:xfrm>
          <a:off x="0" y="0"/>
          <a:ext cx="0" cy="0"/>
          <a:chOff x="0" y="0"/>
          <a:chExt cx="0" cy="0"/>
        </a:xfrm>
      </p:grpSpPr>
      <p:sp>
        <p:nvSpPr>
          <p:cNvPr id="176" name="Google Shape;176;g71e2ceb186_2_27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7" name="Google Shape;177;g71e2ceb186_2_27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8" name="Google Shape;178;g71e2ceb186_2_27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3" name="Shape 183"/>
        <p:cNvGrpSpPr/>
        <p:nvPr/>
      </p:nvGrpSpPr>
      <p:grpSpPr>
        <a:xfrm>
          <a:off x="0" y="0"/>
          <a:ext cx="0" cy="0"/>
          <a:chOff x="0" y="0"/>
          <a:chExt cx="0" cy="0"/>
        </a:xfrm>
      </p:grpSpPr>
      <p:sp>
        <p:nvSpPr>
          <p:cNvPr id="184" name="Google Shape;184;g71e2ceb186_2_28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5" name="Google Shape;185;g71e2ceb186_2_28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6" name="Google Shape;186;g71e2ceb186_2_28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1" name="Shape 191"/>
        <p:cNvGrpSpPr/>
        <p:nvPr/>
      </p:nvGrpSpPr>
      <p:grpSpPr>
        <a:xfrm>
          <a:off x="0" y="0"/>
          <a:ext cx="0" cy="0"/>
          <a:chOff x="0" y="0"/>
          <a:chExt cx="0" cy="0"/>
        </a:xfrm>
      </p:grpSpPr>
      <p:sp>
        <p:nvSpPr>
          <p:cNvPr id="192" name="Google Shape;192;g71e2ceb186_2_28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3" name="Google Shape;193;g71e2ceb186_2_28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94" name="Google Shape;194;g71e2ceb186_2_28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0" name="Shape 200"/>
        <p:cNvGrpSpPr/>
        <p:nvPr/>
      </p:nvGrpSpPr>
      <p:grpSpPr>
        <a:xfrm>
          <a:off x="0" y="0"/>
          <a:ext cx="0" cy="0"/>
          <a:chOff x="0" y="0"/>
          <a:chExt cx="0" cy="0"/>
        </a:xfrm>
      </p:grpSpPr>
      <p:sp>
        <p:nvSpPr>
          <p:cNvPr id="201" name="Google Shape;201;g71e2ceb186_2_29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2" name="Google Shape;202;g71e2ceb186_2_29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03" name="Google Shape;203;g71e2ceb186_2_29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9" name="Shape 209"/>
        <p:cNvGrpSpPr/>
        <p:nvPr/>
      </p:nvGrpSpPr>
      <p:grpSpPr>
        <a:xfrm>
          <a:off x="0" y="0"/>
          <a:ext cx="0" cy="0"/>
          <a:chOff x="0" y="0"/>
          <a:chExt cx="0" cy="0"/>
        </a:xfrm>
      </p:grpSpPr>
      <p:sp>
        <p:nvSpPr>
          <p:cNvPr id="210" name="Google Shape;210;g71e2ceb186_2_30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1" name="Google Shape;211;g71e2ceb186_2_30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100"/>
              <a:buFont typeface="Arial"/>
              <a:buNone/>
            </a:pPr>
            <a:r>
              <a:t/>
            </a:r>
            <a:endParaRPr/>
          </a:p>
        </p:txBody>
      </p:sp>
      <p:sp>
        <p:nvSpPr>
          <p:cNvPr id="212" name="Google Shape;212;g71e2ceb186_2_30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7" name="Shape 217"/>
        <p:cNvGrpSpPr/>
        <p:nvPr/>
      </p:nvGrpSpPr>
      <p:grpSpPr>
        <a:xfrm>
          <a:off x="0" y="0"/>
          <a:ext cx="0" cy="0"/>
          <a:chOff x="0" y="0"/>
          <a:chExt cx="0" cy="0"/>
        </a:xfrm>
      </p:grpSpPr>
      <p:sp>
        <p:nvSpPr>
          <p:cNvPr id="218" name="Google Shape;218;g71e2ceb186_2_3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9" name="Google Shape;219;g71e2ceb186_2_31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20" name="Google Shape;220;g71e2ceb186_2_31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6" name="Shape 226"/>
        <p:cNvGrpSpPr/>
        <p:nvPr/>
      </p:nvGrpSpPr>
      <p:grpSpPr>
        <a:xfrm>
          <a:off x="0" y="0"/>
          <a:ext cx="0" cy="0"/>
          <a:chOff x="0" y="0"/>
          <a:chExt cx="0" cy="0"/>
        </a:xfrm>
      </p:grpSpPr>
      <p:sp>
        <p:nvSpPr>
          <p:cNvPr id="227" name="Google Shape;227;g71e2ceb186_2_3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8" name="Google Shape;228;g71e2ceb186_2_31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29" name="Google Shape;229;g71e2ceb186_2_31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4" name="Shape 234"/>
        <p:cNvGrpSpPr/>
        <p:nvPr/>
      </p:nvGrpSpPr>
      <p:grpSpPr>
        <a:xfrm>
          <a:off x="0" y="0"/>
          <a:ext cx="0" cy="0"/>
          <a:chOff x="0" y="0"/>
          <a:chExt cx="0" cy="0"/>
        </a:xfrm>
      </p:grpSpPr>
      <p:sp>
        <p:nvSpPr>
          <p:cNvPr id="235" name="Google Shape;235;g71e2ceb186_2_3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6" name="Google Shape;236;g71e2ceb186_2_32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37" name="Google Shape;237;g71e2ceb186_2_32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3" name="Shape 243"/>
        <p:cNvGrpSpPr/>
        <p:nvPr/>
      </p:nvGrpSpPr>
      <p:grpSpPr>
        <a:xfrm>
          <a:off x="0" y="0"/>
          <a:ext cx="0" cy="0"/>
          <a:chOff x="0" y="0"/>
          <a:chExt cx="0" cy="0"/>
        </a:xfrm>
      </p:grpSpPr>
      <p:sp>
        <p:nvSpPr>
          <p:cNvPr id="244" name="Google Shape;244;g71e2ceb186_2_3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5" name="Google Shape;245;g71e2ceb186_2_33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46" name="Google Shape;246;g71e2ceb186_2_33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 name="Shape 97"/>
        <p:cNvGrpSpPr/>
        <p:nvPr/>
      </p:nvGrpSpPr>
      <p:grpSpPr>
        <a:xfrm>
          <a:off x="0" y="0"/>
          <a:ext cx="0" cy="0"/>
          <a:chOff x="0" y="0"/>
          <a:chExt cx="0" cy="0"/>
        </a:xfrm>
      </p:grpSpPr>
      <p:sp>
        <p:nvSpPr>
          <p:cNvPr id="98" name="Google Shape;98;g71e2ceb186_2_20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9" name="Google Shape;99;g71e2ceb186_2_20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0" name="Google Shape;100;g71e2ceb186_2_20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1" name="Shape 251"/>
        <p:cNvGrpSpPr/>
        <p:nvPr/>
      </p:nvGrpSpPr>
      <p:grpSpPr>
        <a:xfrm>
          <a:off x="0" y="0"/>
          <a:ext cx="0" cy="0"/>
          <a:chOff x="0" y="0"/>
          <a:chExt cx="0" cy="0"/>
        </a:xfrm>
      </p:grpSpPr>
      <p:sp>
        <p:nvSpPr>
          <p:cNvPr id="252" name="Google Shape;252;g71e2ceb186_2_3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3" name="Google Shape;253;g71e2ceb186_2_34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54" name="Google Shape;254;g71e2ceb186_2_34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9" name="Shape 259"/>
        <p:cNvGrpSpPr/>
        <p:nvPr/>
      </p:nvGrpSpPr>
      <p:grpSpPr>
        <a:xfrm>
          <a:off x="0" y="0"/>
          <a:ext cx="0" cy="0"/>
          <a:chOff x="0" y="0"/>
          <a:chExt cx="0" cy="0"/>
        </a:xfrm>
      </p:grpSpPr>
      <p:sp>
        <p:nvSpPr>
          <p:cNvPr id="260" name="Google Shape;260;g71e2ceb186_2_3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1" name="Google Shape;261;g71e2ceb186_2_34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62" name="Google Shape;262;g71e2ceb186_2_34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8" name="Shape 268"/>
        <p:cNvGrpSpPr/>
        <p:nvPr/>
      </p:nvGrpSpPr>
      <p:grpSpPr>
        <a:xfrm>
          <a:off x="0" y="0"/>
          <a:ext cx="0" cy="0"/>
          <a:chOff x="0" y="0"/>
          <a:chExt cx="0" cy="0"/>
        </a:xfrm>
      </p:grpSpPr>
      <p:sp>
        <p:nvSpPr>
          <p:cNvPr id="269" name="Google Shape;269;g71e2ceb186_2_3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0" name="Google Shape;270;g71e2ceb186_2_35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71" name="Google Shape;271;g71e2ceb186_2_35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6" name="Shape 276"/>
        <p:cNvGrpSpPr/>
        <p:nvPr/>
      </p:nvGrpSpPr>
      <p:grpSpPr>
        <a:xfrm>
          <a:off x="0" y="0"/>
          <a:ext cx="0" cy="0"/>
          <a:chOff x="0" y="0"/>
          <a:chExt cx="0" cy="0"/>
        </a:xfrm>
      </p:grpSpPr>
      <p:sp>
        <p:nvSpPr>
          <p:cNvPr id="277" name="Google Shape;277;g71e2ceb186_2_36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8" name="Google Shape;278;g71e2ceb186_2_36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79" name="Google Shape;279;g71e2ceb186_2_36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5" name="Shape 285"/>
        <p:cNvGrpSpPr/>
        <p:nvPr/>
      </p:nvGrpSpPr>
      <p:grpSpPr>
        <a:xfrm>
          <a:off x="0" y="0"/>
          <a:ext cx="0" cy="0"/>
          <a:chOff x="0" y="0"/>
          <a:chExt cx="0" cy="0"/>
        </a:xfrm>
      </p:grpSpPr>
      <p:sp>
        <p:nvSpPr>
          <p:cNvPr id="286" name="Google Shape;286;g71e2ceb186_2_37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7" name="Google Shape;287;g71e2ceb186_2_37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88" name="Google Shape;288;g71e2ceb186_2_37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3" name="Shape 293"/>
        <p:cNvGrpSpPr/>
        <p:nvPr/>
      </p:nvGrpSpPr>
      <p:grpSpPr>
        <a:xfrm>
          <a:off x="0" y="0"/>
          <a:ext cx="0" cy="0"/>
          <a:chOff x="0" y="0"/>
          <a:chExt cx="0" cy="0"/>
        </a:xfrm>
      </p:grpSpPr>
      <p:sp>
        <p:nvSpPr>
          <p:cNvPr id="294" name="Google Shape;294;g71e2ceb186_2_37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5" name="Google Shape;295;g71e2ceb186_2_37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96" name="Google Shape;296;g71e2ceb186_2_37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1" name="Shape 301"/>
        <p:cNvGrpSpPr/>
        <p:nvPr/>
      </p:nvGrpSpPr>
      <p:grpSpPr>
        <a:xfrm>
          <a:off x="0" y="0"/>
          <a:ext cx="0" cy="0"/>
          <a:chOff x="0" y="0"/>
          <a:chExt cx="0" cy="0"/>
        </a:xfrm>
      </p:grpSpPr>
      <p:sp>
        <p:nvSpPr>
          <p:cNvPr id="302" name="Google Shape;302;g71e2ceb186_2_4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3" name="Google Shape;303;g71e2ceb186_2_45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04" name="Google Shape;304;g71e2ceb186_2_45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8" name="Shape 308"/>
        <p:cNvGrpSpPr/>
        <p:nvPr/>
      </p:nvGrpSpPr>
      <p:grpSpPr>
        <a:xfrm>
          <a:off x="0" y="0"/>
          <a:ext cx="0" cy="0"/>
          <a:chOff x="0" y="0"/>
          <a:chExt cx="0" cy="0"/>
        </a:xfrm>
      </p:grpSpPr>
      <p:sp>
        <p:nvSpPr>
          <p:cNvPr id="309" name="Google Shape;309;g7d7cd4b87a_0_7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0" name="Google Shape;310;g7d7cd4b87a_0_7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11" name="Google Shape;311;g7d7cd4b87a_0_7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6" name="Shape 316"/>
        <p:cNvGrpSpPr/>
        <p:nvPr/>
      </p:nvGrpSpPr>
      <p:grpSpPr>
        <a:xfrm>
          <a:off x="0" y="0"/>
          <a:ext cx="0" cy="0"/>
          <a:chOff x="0" y="0"/>
          <a:chExt cx="0" cy="0"/>
        </a:xfrm>
      </p:grpSpPr>
      <p:sp>
        <p:nvSpPr>
          <p:cNvPr id="317" name="Google Shape;317;g71e2ceb186_3_10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8" name="Google Shape;318;g71e2ceb186_3_10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19" name="Google Shape;319;g71e2ceb186_3_10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4" name="Shape 324"/>
        <p:cNvGrpSpPr/>
        <p:nvPr/>
      </p:nvGrpSpPr>
      <p:grpSpPr>
        <a:xfrm>
          <a:off x="0" y="0"/>
          <a:ext cx="0" cy="0"/>
          <a:chOff x="0" y="0"/>
          <a:chExt cx="0" cy="0"/>
        </a:xfrm>
      </p:grpSpPr>
      <p:sp>
        <p:nvSpPr>
          <p:cNvPr id="325" name="Google Shape;325;g71e2ceb186_0_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6" name="Google Shape;326;g71e2ceb186_0_2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27" name="Google Shape;327;g71e2ceb186_0_2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 name="Shape 104"/>
        <p:cNvGrpSpPr/>
        <p:nvPr/>
      </p:nvGrpSpPr>
      <p:grpSpPr>
        <a:xfrm>
          <a:off x="0" y="0"/>
          <a:ext cx="0" cy="0"/>
          <a:chOff x="0" y="0"/>
          <a:chExt cx="0" cy="0"/>
        </a:xfrm>
      </p:grpSpPr>
      <p:sp>
        <p:nvSpPr>
          <p:cNvPr id="105" name="Google Shape;105;g71e2ceb186_2_2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6" name="Google Shape;106;g71e2ceb186_2_21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7" name="Google Shape;107;g71e2ceb186_2_21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3" name="Shape 333"/>
        <p:cNvGrpSpPr/>
        <p:nvPr/>
      </p:nvGrpSpPr>
      <p:grpSpPr>
        <a:xfrm>
          <a:off x="0" y="0"/>
          <a:ext cx="0" cy="0"/>
          <a:chOff x="0" y="0"/>
          <a:chExt cx="0" cy="0"/>
        </a:xfrm>
      </p:grpSpPr>
      <p:sp>
        <p:nvSpPr>
          <p:cNvPr id="334" name="Google Shape;334;g71e2ceb186_0_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5" name="Google Shape;335;g71e2ceb186_0_3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36" name="Google Shape;336;g71e2ceb186_0_3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2" name="Shape 342"/>
        <p:cNvGrpSpPr/>
        <p:nvPr/>
      </p:nvGrpSpPr>
      <p:grpSpPr>
        <a:xfrm>
          <a:off x="0" y="0"/>
          <a:ext cx="0" cy="0"/>
          <a:chOff x="0" y="0"/>
          <a:chExt cx="0" cy="0"/>
        </a:xfrm>
      </p:grpSpPr>
      <p:sp>
        <p:nvSpPr>
          <p:cNvPr id="343" name="Google Shape;343;g71e2ceb186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4" name="Google Shape;344;g71e2ceb186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45" name="Google Shape;345;g71e2ceb186_0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1" name="Shape 351"/>
        <p:cNvGrpSpPr/>
        <p:nvPr/>
      </p:nvGrpSpPr>
      <p:grpSpPr>
        <a:xfrm>
          <a:off x="0" y="0"/>
          <a:ext cx="0" cy="0"/>
          <a:chOff x="0" y="0"/>
          <a:chExt cx="0" cy="0"/>
        </a:xfrm>
      </p:grpSpPr>
      <p:sp>
        <p:nvSpPr>
          <p:cNvPr id="352" name="Google Shape;352;g71e2ceb186_3_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3" name="Google Shape;353;g71e2ceb186_3_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54" name="Google Shape;354;g71e2ceb186_3_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9" name="Shape 359"/>
        <p:cNvGrpSpPr/>
        <p:nvPr/>
      </p:nvGrpSpPr>
      <p:grpSpPr>
        <a:xfrm>
          <a:off x="0" y="0"/>
          <a:ext cx="0" cy="0"/>
          <a:chOff x="0" y="0"/>
          <a:chExt cx="0" cy="0"/>
        </a:xfrm>
      </p:grpSpPr>
      <p:sp>
        <p:nvSpPr>
          <p:cNvPr id="360" name="Google Shape;360;g71e2ceb186_3_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1" name="Google Shape;361;g71e2ceb186_3_1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62" name="Google Shape;362;g71e2ceb186_3_1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7" name="Shape 367"/>
        <p:cNvGrpSpPr/>
        <p:nvPr/>
      </p:nvGrpSpPr>
      <p:grpSpPr>
        <a:xfrm>
          <a:off x="0" y="0"/>
          <a:ext cx="0" cy="0"/>
          <a:chOff x="0" y="0"/>
          <a:chExt cx="0" cy="0"/>
        </a:xfrm>
      </p:grpSpPr>
      <p:sp>
        <p:nvSpPr>
          <p:cNvPr id="368" name="Google Shape;368;g71e2ceb186_3_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9" name="Google Shape;369;g71e2ceb186_3_1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70" name="Google Shape;370;g71e2ceb186_3_1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6" name="Shape 376"/>
        <p:cNvGrpSpPr/>
        <p:nvPr/>
      </p:nvGrpSpPr>
      <p:grpSpPr>
        <a:xfrm>
          <a:off x="0" y="0"/>
          <a:ext cx="0" cy="0"/>
          <a:chOff x="0" y="0"/>
          <a:chExt cx="0" cy="0"/>
        </a:xfrm>
      </p:grpSpPr>
      <p:sp>
        <p:nvSpPr>
          <p:cNvPr id="377" name="Google Shape;377;g71e2ceb186_3_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8" name="Google Shape;378;g71e2ceb186_3_5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79" name="Google Shape;379;g71e2ceb186_3_5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6" name="Shape 386"/>
        <p:cNvGrpSpPr/>
        <p:nvPr/>
      </p:nvGrpSpPr>
      <p:grpSpPr>
        <a:xfrm>
          <a:off x="0" y="0"/>
          <a:ext cx="0" cy="0"/>
          <a:chOff x="0" y="0"/>
          <a:chExt cx="0" cy="0"/>
        </a:xfrm>
      </p:grpSpPr>
      <p:sp>
        <p:nvSpPr>
          <p:cNvPr id="387" name="Google Shape;387;g71e2ceb186_3_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8" name="Google Shape;388;g71e2ceb186_3_3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89" name="Google Shape;389;g71e2ceb186_3_3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6" name="Shape 396"/>
        <p:cNvGrpSpPr/>
        <p:nvPr/>
      </p:nvGrpSpPr>
      <p:grpSpPr>
        <a:xfrm>
          <a:off x="0" y="0"/>
          <a:ext cx="0" cy="0"/>
          <a:chOff x="0" y="0"/>
          <a:chExt cx="0" cy="0"/>
        </a:xfrm>
      </p:grpSpPr>
      <p:sp>
        <p:nvSpPr>
          <p:cNvPr id="397" name="Google Shape;397;g71e2ceb186_3_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8" name="Google Shape;398;g71e2ceb186_3_4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99" name="Google Shape;399;g71e2ceb186_3_4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6" name="Shape 406"/>
        <p:cNvGrpSpPr/>
        <p:nvPr/>
      </p:nvGrpSpPr>
      <p:grpSpPr>
        <a:xfrm>
          <a:off x="0" y="0"/>
          <a:ext cx="0" cy="0"/>
          <a:chOff x="0" y="0"/>
          <a:chExt cx="0" cy="0"/>
        </a:xfrm>
      </p:grpSpPr>
      <p:sp>
        <p:nvSpPr>
          <p:cNvPr id="407" name="Google Shape;407;g71e2ceb186_3_1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8" name="Google Shape;408;g71e2ceb186_3_16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09" name="Google Shape;409;g71e2ceb186_3_16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6" name="Shape 416"/>
        <p:cNvGrpSpPr/>
        <p:nvPr/>
      </p:nvGrpSpPr>
      <p:grpSpPr>
        <a:xfrm>
          <a:off x="0" y="0"/>
          <a:ext cx="0" cy="0"/>
          <a:chOff x="0" y="0"/>
          <a:chExt cx="0" cy="0"/>
        </a:xfrm>
      </p:grpSpPr>
      <p:sp>
        <p:nvSpPr>
          <p:cNvPr id="417" name="Google Shape;417;g71e2ceb186_3_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8" name="Google Shape;418;g71e2ceb186_3_2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19" name="Google Shape;419;g71e2ceb186_3_2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 name="Shape 112"/>
        <p:cNvGrpSpPr/>
        <p:nvPr/>
      </p:nvGrpSpPr>
      <p:grpSpPr>
        <a:xfrm>
          <a:off x="0" y="0"/>
          <a:ext cx="0" cy="0"/>
          <a:chOff x="0" y="0"/>
          <a:chExt cx="0" cy="0"/>
        </a:xfrm>
      </p:grpSpPr>
      <p:sp>
        <p:nvSpPr>
          <p:cNvPr id="113" name="Google Shape;113;g71e2ceb186_2_2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4" name="Google Shape;114;g71e2ceb186_2_21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5" name="Google Shape;115;g71e2ceb186_2_21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4" name="Shape 424"/>
        <p:cNvGrpSpPr/>
        <p:nvPr/>
      </p:nvGrpSpPr>
      <p:grpSpPr>
        <a:xfrm>
          <a:off x="0" y="0"/>
          <a:ext cx="0" cy="0"/>
          <a:chOff x="0" y="0"/>
          <a:chExt cx="0" cy="0"/>
        </a:xfrm>
      </p:grpSpPr>
      <p:sp>
        <p:nvSpPr>
          <p:cNvPr id="425" name="Google Shape;425;g71e2ceb186_3_7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6" name="Google Shape;426;g71e2ceb186_3_7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27" name="Google Shape;427;g71e2ceb186_3_7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3" name="Shape 433"/>
        <p:cNvGrpSpPr/>
        <p:nvPr/>
      </p:nvGrpSpPr>
      <p:grpSpPr>
        <a:xfrm>
          <a:off x="0" y="0"/>
          <a:ext cx="0" cy="0"/>
          <a:chOff x="0" y="0"/>
          <a:chExt cx="0" cy="0"/>
        </a:xfrm>
      </p:grpSpPr>
      <p:sp>
        <p:nvSpPr>
          <p:cNvPr id="434" name="Google Shape;434;g71e2ceb186_3_1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5" name="Google Shape;435;g71e2ceb186_3_13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36" name="Google Shape;436;g71e2ceb186_3_13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2" name="Shape 442"/>
        <p:cNvGrpSpPr/>
        <p:nvPr/>
      </p:nvGrpSpPr>
      <p:grpSpPr>
        <a:xfrm>
          <a:off x="0" y="0"/>
          <a:ext cx="0" cy="0"/>
          <a:chOff x="0" y="0"/>
          <a:chExt cx="0" cy="0"/>
        </a:xfrm>
      </p:grpSpPr>
      <p:sp>
        <p:nvSpPr>
          <p:cNvPr id="443" name="Google Shape;443;g71e2ceb186_3_1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4" name="Google Shape;444;g71e2ceb186_3_14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45" name="Google Shape;445;g71e2ceb186_3_14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0" name="Shape 450"/>
        <p:cNvGrpSpPr/>
        <p:nvPr/>
      </p:nvGrpSpPr>
      <p:grpSpPr>
        <a:xfrm>
          <a:off x="0" y="0"/>
          <a:ext cx="0" cy="0"/>
          <a:chOff x="0" y="0"/>
          <a:chExt cx="0" cy="0"/>
        </a:xfrm>
      </p:grpSpPr>
      <p:sp>
        <p:nvSpPr>
          <p:cNvPr id="451" name="Google Shape;451;g71e2ceb186_3_7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2" name="Google Shape;452;g71e2ceb186_3_7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53" name="Google Shape;453;g71e2ceb186_3_7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9" name="Shape 459"/>
        <p:cNvGrpSpPr/>
        <p:nvPr/>
      </p:nvGrpSpPr>
      <p:grpSpPr>
        <a:xfrm>
          <a:off x="0" y="0"/>
          <a:ext cx="0" cy="0"/>
          <a:chOff x="0" y="0"/>
          <a:chExt cx="0" cy="0"/>
        </a:xfrm>
      </p:grpSpPr>
      <p:sp>
        <p:nvSpPr>
          <p:cNvPr id="460" name="Google Shape;460;g71e2ceb186_3_8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61" name="Google Shape;461;g71e2ceb186_3_8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62" name="Google Shape;462;g71e2ceb186_3_8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8" name="Shape 468"/>
        <p:cNvGrpSpPr/>
        <p:nvPr/>
      </p:nvGrpSpPr>
      <p:grpSpPr>
        <a:xfrm>
          <a:off x="0" y="0"/>
          <a:ext cx="0" cy="0"/>
          <a:chOff x="0" y="0"/>
          <a:chExt cx="0" cy="0"/>
        </a:xfrm>
      </p:grpSpPr>
      <p:sp>
        <p:nvSpPr>
          <p:cNvPr id="469" name="Google Shape;469;g71e2ceb186_0_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0" name="Google Shape;470;g71e2ceb186_0_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71" name="Google Shape;471;g71e2ceb186_0_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6" name="Shape 476"/>
        <p:cNvGrpSpPr/>
        <p:nvPr/>
      </p:nvGrpSpPr>
      <p:grpSpPr>
        <a:xfrm>
          <a:off x="0" y="0"/>
          <a:ext cx="0" cy="0"/>
          <a:chOff x="0" y="0"/>
          <a:chExt cx="0" cy="0"/>
        </a:xfrm>
      </p:grpSpPr>
      <p:sp>
        <p:nvSpPr>
          <p:cNvPr id="477" name="Google Shape;477;g71e2ceb186_3_9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8" name="Google Shape;478;g71e2ceb186_3_9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79" name="Google Shape;479;g71e2ceb186_3_9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4" name="Shape 484"/>
        <p:cNvGrpSpPr/>
        <p:nvPr/>
      </p:nvGrpSpPr>
      <p:grpSpPr>
        <a:xfrm>
          <a:off x="0" y="0"/>
          <a:ext cx="0" cy="0"/>
          <a:chOff x="0" y="0"/>
          <a:chExt cx="0" cy="0"/>
        </a:xfrm>
      </p:grpSpPr>
      <p:sp>
        <p:nvSpPr>
          <p:cNvPr id="485" name="Google Shape;485;g71e2ceb186_3_1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86" name="Google Shape;486;g71e2ceb186_3_15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87" name="Google Shape;487;g71e2ceb186_3_15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2" name="Shape 492"/>
        <p:cNvGrpSpPr/>
        <p:nvPr/>
      </p:nvGrpSpPr>
      <p:grpSpPr>
        <a:xfrm>
          <a:off x="0" y="0"/>
          <a:ext cx="0" cy="0"/>
          <a:chOff x="0" y="0"/>
          <a:chExt cx="0" cy="0"/>
        </a:xfrm>
      </p:grpSpPr>
      <p:sp>
        <p:nvSpPr>
          <p:cNvPr id="493" name="Google Shape;493;g71e2ceb186_3_17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94" name="Google Shape;494;g71e2ceb186_3_17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95" name="Google Shape;495;g71e2ceb186_3_17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 name="Shape 120"/>
        <p:cNvGrpSpPr/>
        <p:nvPr/>
      </p:nvGrpSpPr>
      <p:grpSpPr>
        <a:xfrm>
          <a:off x="0" y="0"/>
          <a:ext cx="0" cy="0"/>
          <a:chOff x="0" y="0"/>
          <a:chExt cx="0" cy="0"/>
        </a:xfrm>
      </p:grpSpPr>
      <p:sp>
        <p:nvSpPr>
          <p:cNvPr id="121" name="Google Shape;121;g71e2ceb186_2_2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2" name="Google Shape;122;g71e2ceb186_2_22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3" name="Google Shape;123;g71e2ceb186_2_22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8" name="Shape 128"/>
        <p:cNvGrpSpPr/>
        <p:nvPr/>
      </p:nvGrpSpPr>
      <p:grpSpPr>
        <a:xfrm>
          <a:off x="0" y="0"/>
          <a:ext cx="0" cy="0"/>
          <a:chOff x="0" y="0"/>
          <a:chExt cx="0" cy="0"/>
        </a:xfrm>
      </p:grpSpPr>
      <p:sp>
        <p:nvSpPr>
          <p:cNvPr id="129" name="Google Shape;129;g71e2ceb186_2_2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0" name="Google Shape;130;g71e2ceb186_2_23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1" name="Google Shape;131;g71e2ceb186_2_23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7" name="Shape 137"/>
        <p:cNvGrpSpPr/>
        <p:nvPr/>
      </p:nvGrpSpPr>
      <p:grpSpPr>
        <a:xfrm>
          <a:off x="0" y="0"/>
          <a:ext cx="0" cy="0"/>
          <a:chOff x="0" y="0"/>
          <a:chExt cx="0" cy="0"/>
        </a:xfrm>
      </p:grpSpPr>
      <p:sp>
        <p:nvSpPr>
          <p:cNvPr id="138" name="Google Shape;138;g71e2ceb186_2_2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9" name="Google Shape;139;g71e2ceb186_2_23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0" name="Google Shape;140;g71e2ceb186_2_23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5" name="Shape 145"/>
        <p:cNvGrpSpPr/>
        <p:nvPr/>
      </p:nvGrpSpPr>
      <p:grpSpPr>
        <a:xfrm>
          <a:off x="0" y="0"/>
          <a:ext cx="0" cy="0"/>
          <a:chOff x="0" y="0"/>
          <a:chExt cx="0" cy="0"/>
        </a:xfrm>
      </p:grpSpPr>
      <p:sp>
        <p:nvSpPr>
          <p:cNvPr id="146" name="Google Shape;146;g71e2ceb186_2_2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7" name="Google Shape;147;g71e2ceb186_2_24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8" name="Google Shape;148;g71e2ceb186_2_24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5" name="Shape 155"/>
        <p:cNvGrpSpPr/>
        <p:nvPr/>
      </p:nvGrpSpPr>
      <p:grpSpPr>
        <a:xfrm>
          <a:off x="0" y="0"/>
          <a:ext cx="0" cy="0"/>
          <a:chOff x="0" y="0"/>
          <a:chExt cx="0" cy="0"/>
        </a:xfrm>
      </p:grpSpPr>
      <p:sp>
        <p:nvSpPr>
          <p:cNvPr id="156" name="Google Shape;156;g71e2ceb186_2_2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7" name="Google Shape;157;g71e2ceb186_2_25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8" name="Google Shape;158;g71e2ceb186_2_25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15" name="Shape 15"/>
        <p:cNvGrpSpPr/>
        <p:nvPr/>
      </p:nvGrpSpPr>
      <p:grpSpPr>
        <a:xfrm>
          <a:off x="0" y="0"/>
          <a:ext cx="0" cy="0"/>
          <a:chOff x="0" y="0"/>
          <a:chExt cx="0" cy="0"/>
        </a:xfrm>
      </p:grpSpPr>
      <p:sp>
        <p:nvSpPr>
          <p:cNvPr id="16" name="Google Shape;16;p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 name="Google Shape;17;p6"/>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 name="Google Shape;18;p6"/>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 name="Google Shape;19;p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 name="Google Shape;21;p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Gill Sans"/>
                <a:ea typeface="Gill Sans"/>
                <a:cs typeface="Gill Sans"/>
                <a:sym typeface="Gill Sans"/>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Gill Sans"/>
                <a:ea typeface="Gill Sans"/>
                <a:cs typeface="Gill Sans"/>
                <a:sym typeface="Gill Sans"/>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Gill Sans"/>
                <a:ea typeface="Gill Sans"/>
                <a:cs typeface="Gill Sans"/>
                <a:sym typeface="Gill Sans"/>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Gill Sans"/>
                <a:ea typeface="Gill Sans"/>
                <a:cs typeface="Gill Sans"/>
                <a:sym typeface="Gill Sans"/>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Gill Sans"/>
                <a:ea typeface="Gill Sans"/>
                <a:cs typeface="Gill Sans"/>
                <a:sym typeface="Gill Sans"/>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Gill Sans"/>
                <a:ea typeface="Gill Sans"/>
                <a:cs typeface="Gill Sans"/>
                <a:sym typeface="Gill Sans"/>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Gill Sans"/>
                <a:ea typeface="Gill Sans"/>
                <a:cs typeface="Gill Sans"/>
                <a:sym typeface="Gill Sans"/>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Gill Sans"/>
                <a:ea typeface="Gill Sans"/>
                <a:cs typeface="Gill Sans"/>
                <a:sym typeface="Gill Sans"/>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type="vertTx">
  <p:cSld name="VERTICAL_TEXT">
    <p:spTree>
      <p:nvGrpSpPr>
        <p:cNvPr id="72" name="Shape 72"/>
        <p:cNvGrpSpPr/>
        <p:nvPr/>
      </p:nvGrpSpPr>
      <p:grpSpPr>
        <a:xfrm>
          <a:off x="0" y="0"/>
          <a:ext cx="0" cy="0"/>
          <a:chOff x="0" y="0"/>
          <a:chExt cx="0" cy="0"/>
        </a:xfrm>
      </p:grpSpPr>
      <p:sp>
        <p:nvSpPr>
          <p:cNvPr id="73" name="Google Shape;73;p1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4" name="Google Shape;74;p12"/>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 name="Google Shape;75;p1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1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 name="Google Shape;77;p1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Gill Sans"/>
                <a:ea typeface="Gill Sans"/>
                <a:cs typeface="Gill Sans"/>
                <a:sym typeface="Gill Sans"/>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Gill Sans"/>
                <a:ea typeface="Gill Sans"/>
                <a:cs typeface="Gill Sans"/>
                <a:sym typeface="Gill Sans"/>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Gill Sans"/>
                <a:ea typeface="Gill Sans"/>
                <a:cs typeface="Gill Sans"/>
                <a:sym typeface="Gill Sans"/>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Gill Sans"/>
                <a:ea typeface="Gill Sans"/>
                <a:cs typeface="Gill Sans"/>
                <a:sym typeface="Gill Sans"/>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Gill Sans"/>
                <a:ea typeface="Gill Sans"/>
                <a:cs typeface="Gill Sans"/>
                <a:sym typeface="Gill Sans"/>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Gill Sans"/>
                <a:ea typeface="Gill Sans"/>
                <a:cs typeface="Gill Sans"/>
                <a:sym typeface="Gill Sans"/>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Gill Sans"/>
                <a:ea typeface="Gill Sans"/>
                <a:cs typeface="Gill Sans"/>
                <a:sym typeface="Gill Sans"/>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Gill Sans"/>
                <a:ea typeface="Gill Sans"/>
                <a:cs typeface="Gill Sans"/>
                <a:sym typeface="Gill Sans"/>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13"/>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0" name="Google Shape;80;p13"/>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 name="Google Shape;81;p1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2" name="Google Shape;82;p1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3" name="Google Shape;83;p1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Gill Sans"/>
                <a:ea typeface="Gill Sans"/>
                <a:cs typeface="Gill Sans"/>
                <a:sym typeface="Gill Sans"/>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Gill Sans"/>
                <a:ea typeface="Gill Sans"/>
                <a:cs typeface="Gill Sans"/>
                <a:sym typeface="Gill Sans"/>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Gill Sans"/>
                <a:ea typeface="Gill Sans"/>
                <a:cs typeface="Gill Sans"/>
                <a:sym typeface="Gill Sans"/>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Gill Sans"/>
                <a:ea typeface="Gill Sans"/>
                <a:cs typeface="Gill Sans"/>
                <a:sym typeface="Gill Sans"/>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Gill Sans"/>
                <a:ea typeface="Gill Sans"/>
                <a:cs typeface="Gill Sans"/>
                <a:sym typeface="Gill Sans"/>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Gill Sans"/>
                <a:ea typeface="Gill Sans"/>
                <a:cs typeface="Gill Sans"/>
                <a:sym typeface="Gill Sans"/>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Gill Sans"/>
                <a:ea typeface="Gill Sans"/>
                <a:cs typeface="Gill Sans"/>
                <a:sym typeface="Gill Sans"/>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Gill Sans"/>
                <a:ea typeface="Gill Sans"/>
                <a:cs typeface="Gill Sans"/>
                <a:sym typeface="Gill Sans"/>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2" name="Shape 22"/>
        <p:cNvGrpSpPr/>
        <p:nvPr/>
      </p:nvGrpSpPr>
      <p:grpSpPr>
        <a:xfrm>
          <a:off x="0" y="0"/>
          <a:ext cx="0" cy="0"/>
          <a:chOff x="0" y="0"/>
          <a:chExt cx="0" cy="0"/>
        </a:xfrm>
      </p:grpSpPr>
      <p:sp>
        <p:nvSpPr>
          <p:cNvPr id="23" name="Google Shape;23;p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 name="Google Shape;24;p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Gill Sans"/>
                <a:ea typeface="Gill Sans"/>
                <a:cs typeface="Gill Sans"/>
                <a:sym typeface="Gill Sans"/>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Gill Sans"/>
                <a:ea typeface="Gill Sans"/>
                <a:cs typeface="Gill Sans"/>
                <a:sym typeface="Gill Sans"/>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Gill Sans"/>
                <a:ea typeface="Gill Sans"/>
                <a:cs typeface="Gill Sans"/>
                <a:sym typeface="Gill Sans"/>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Gill Sans"/>
                <a:ea typeface="Gill Sans"/>
                <a:cs typeface="Gill Sans"/>
                <a:sym typeface="Gill Sans"/>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Gill Sans"/>
                <a:ea typeface="Gill Sans"/>
                <a:cs typeface="Gill Sans"/>
                <a:sym typeface="Gill Sans"/>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Gill Sans"/>
                <a:ea typeface="Gill Sans"/>
                <a:cs typeface="Gill Sans"/>
                <a:sym typeface="Gill Sans"/>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Gill Sans"/>
                <a:ea typeface="Gill Sans"/>
                <a:cs typeface="Gill Sans"/>
                <a:sym typeface="Gill Sans"/>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Gill Sans"/>
                <a:ea typeface="Gill Sans"/>
                <a:cs typeface="Gill Sans"/>
                <a:sym typeface="Gill Sans"/>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27" name="Shape 27"/>
        <p:cNvGrpSpPr/>
        <p:nvPr/>
      </p:nvGrpSpPr>
      <p:grpSpPr>
        <a:xfrm>
          <a:off x="0" y="0"/>
          <a:ext cx="0" cy="0"/>
          <a:chOff x="0" y="0"/>
          <a:chExt cx="0" cy="0"/>
        </a:xfrm>
      </p:grpSpPr>
      <p:sp>
        <p:nvSpPr>
          <p:cNvPr id="28" name="Google Shape;28;p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 name="Google Shape;29;p4"/>
          <p:cNvSpPr txBox="1"/>
          <p:nvPr>
            <p:ph idx="1" type="body"/>
          </p:nvPr>
        </p:nvSpPr>
        <p:spPr>
          <a:xfrm>
            <a:off x="838200" y="1825625"/>
            <a:ext cx="10515600" cy="4351338"/>
          </a:xfrm>
          <a:prstGeom prst="rect">
            <a:avLst/>
          </a:prstGeom>
          <a:noFill/>
          <a:ln>
            <a:noFill/>
          </a:ln>
        </p:spPr>
        <p:txBody>
          <a:bodyPr anchorCtr="0" anchor="ctr"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 name="Google Shape;30;p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p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 name="Google Shape;32;p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Gill Sans"/>
                <a:ea typeface="Gill Sans"/>
                <a:cs typeface="Gill Sans"/>
                <a:sym typeface="Gill Sans"/>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Gill Sans"/>
                <a:ea typeface="Gill Sans"/>
                <a:cs typeface="Gill Sans"/>
                <a:sym typeface="Gill Sans"/>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Gill Sans"/>
                <a:ea typeface="Gill Sans"/>
                <a:cs typeface="Gill Sans"/>
                <a:sym typeface="Gill Sans"/>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Gill Sans"/>
                <a:ea typeface="Gill Sans"/>
                <a:cs typeface="Gill Sans"/>
                <a:sym typeface="Gill Sans"/>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Gill Sans"/>
                <a:ea typeface="Gill Sans"/>
                <a:cs typeface="Gill Sans"/>
                <a:sym typeface="Gill Sans"/>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Gill Sans"/>
                <a:ea typeface="Gill Sans"/>
                <a:cs typeface="Gill Sans"/>
                <a:sym typeface="Gill Sans"/>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Gill Sans"/>
                <a:ea typeface="Gill Sans"/>
                <a:cs typeface="Gill Sans"/>
                <a:sym typeface="Gill Sans"/>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Gill Sans"/>
                <a:ea typeface="Gill Sans"/>
                <a:cs typeface="Gill Sans"/>
                <a:sym typeface="Gill Sans"/>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33" name="Shape 33"/>
        <p:cNvGrpSpPr/>
        <p:nvPr/>
      </p:nvGrpSpPr>
      <p:grpSpPr>
        <a:xfrm>
          <a:off x="0" y="0"/>
          <a:ext cx="0" cy="0"/>
          <a:chOff x="0" y="0"/>
          <a:chExt cx="0" cy="0"/>
        </a:xfrm>
      </p:grpSpPr>
      <p:sp>
        <p:nvSpPr>
          <p:cNvPr id="34" name="Google Shape;34;p3"/>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Gill Sans"/>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3"/>
          <p:cNvSpPr txBox="1"/>
          <p:nvPr>
            <p:ph idx="1" type="subTitle"/>
          </p:nvPr>
        </p:nvSpPr>
        <p:spPr>
          <a:xfrm>
            <a:off x="1524000" y="3602038"/>
            <a:ext cx="9144000" cy="1655762"/>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6" name="Google Shape;36;p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7" name="Google Shape;37;p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Gill Sans"/>
                <a:ea typeface="Gill Sans"/>
                <a:cs typeface="Gill Sans"/>
                <a:sym typeface="Gill Sans"/>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Gill Sans"/>
                <a:ea typeface="Gill Sans"/>
                <a:cs typeface="Gill Sans"/>
                <a:sym typeface="Gill Sans"/>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Gill Sans"/>
                <a:ea typeface="Gill Sans"/>
                <a:cs typeface="Gill Sans"/>
                <a:sym typeface="Gill Sans"/>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Gill Sans"/>
                <a:ea typeface="Gill Sans"/>
                <a:cs typeface="Gill Sans"/>
                <a:sym typeface="Gill Sans"/>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Gill Sans"/>
                <a:ea typeface="Gill Sans"/>
                <a:cs typeface="Gill Sans"/>
                <a:sym typeface="Gill Sans"/>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Gill Sans"/>
                <a:ea typeface="Gill Sans"/>
                <a:cs typeface="Gill Sans"/>
                <a:sym typeface="Gill Sans"/>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Gill Sans"/>
                <a:ea typeface="Gill Sans"/>
                <a:cs typeface="Gill Sans"/>
                <a:sym typeface="Gill Sans"/>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Gill Sans"/>
                <a:ea typeface="Gill Sans"/>
                <a:cs typeface="Gill Sans"/>
                <a:sym typeface="Gill Sans"/>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39" name="Shape 39"/>
        <p:cNvGrpSpPr/>
        <p:nvPr/>
      </p:nvGrpSpPr>
      <p:grpSpPr>
        <a:xfrm>
          <a:off x="0" y="0"/>
          <a:ext cx="0" cy="0"/>
          <a:chOff x="0" y="0"/>
          <a:chExt cx="0" cy="0"/>
        </a:xfrm>
      </p:grpSpPr>
      <p:sp>
        <p:nvSpPr>
          <p:cNvPr id="40" name="Google Shape;40;p5"/>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Gill Sans"/>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1" name="Google Shape;41;p5"/>
          <p:cNvSpPr txBox="1"/>
          <p:nvPr>
            <p:ph idx="1" type="body"/>
          </p:nvPr>
        </p:nvSpPr>
        <p:spPr>
          <a:xfrm>
            <a:off x="831850" y="4589463"/>
            <a:ext cx="10515600" cy="1500187"/>
          </a:xfrm>
          <a:prstGeom prst="rect">
            <a:avLst/>
          </a:prstGeom>
          <a:noFill/>
          <a:ln>
            <a:noFill/>
          </a:ln>
        </p:spPr>
        <p:txBody>
          <a:bodyPr anchorCtr="0" anchor="ctr"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42" name="Google Shape;42;p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3" name="Google Shape;43;p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4" name="Google Shape;44;p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Gill Sans"/>
                <a:ea typeface="Gill Sans"/>
                <a:cs typeface="Gill Sans"/>
                <a:sym typeface="Gill Sans"/>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Gill Sans"/>
                <a:ea typeface="Gill Sans"/>
                <a:cs typeface="Gill Sans"/>
                <a:sym typeface="Gill Sans"/>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Gill Sans"/>
                <a:ea typeface="Gill Sans"/>
                <a:cs typeface="Gill Sans"/>
                <a:sym typeface="Gill Sans"/>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Gill Sans"/>
                <a:ea typeface="Gill Sans"/>
                <a:cs typeface="Gill Sans"/>
                <a:sym typeface="Gill Sans"/>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Gill Sans"/>
                <a:ea typeface="Gill Sans"/>
                <a:cs typeface="Gill Sans"/>
                <a:sym typeface="Gill Sans"/>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Gill Sans"/>
                <a:ea typeface="Gill Sans"/>
                <a:cs typeface="Gill Sans"/>
                <a:sym typeface="Gill Sans"/>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Gill Sans"/>
                <a:ea typeface="Gill Sans"/>
                <a:cs typeface="Gill Sans"/>
                <a:sym typeface="Gill Sans"/>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Gill Sans"/>
                <a:ea typeface="Gill Sans"/>
                <a:cs typeface="Gill Sans"/>
                <a:sym typeface="Gill Sans"/>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45" name="Shape 45"/>
        <p:cNvGrpSpPr/>
        <p:nvPr/>
      </p:nvGrpSpPr>
      <p:grpSpPr>
        <a:xfrm>
          <a:off x="0" y="0"/>
          <a:ext cx="0" cy="0"/>
          <a:chOff x="0" y="0"/>
          <a:chExt cx="0" cy="0"/>
        </a:xfrm>
      </p:grpSpPr>
      <p:sp>
        <p:nvSpPr>
          <p:cNvPr id="46" name="Google Shape;46;p7"/>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p7"/>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 name="Google Shape;48;p7"/>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 name="Google Shape;49;p7"/>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 name="Google Shape;50;p7"/>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 name="Google Shape;51;p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Gill Sans"/>
                <a:ea typeface="Gill Sans"/>
                <a:cs typeface="Gill Sans"/>
                <a:sym typeface="Gill Sans"/>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Gill Sans"/>
                <a:ea typeface="Gill Sans"/>
                <a:cs typeface="Gill Sans"/>
                <a:sym typeface="Gill Sans"/>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Gill Sans"/>
                <a:ea typeface="Gill Sans"/>
                <a:cs typeface="Gill Sans"/>
                <a:sym typeface="Gill Sans"/>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Gill Sans"/>
                <a:ea typeface="Gill Sans"/>
                <a:cs typeface="Gill Sans"/>
                <a:sym typeface="Gill Sans"/>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Gill Sans"/>
                <a:ea typeface="Gill Sans"/>
                <a:cs typeface="Gill Sans"/>
                <a:sym typeface="Gill Sans"/>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Gill Sans"/>
                <a:ea typeface="Gill Sans"/>
                <a:cs typeface="Gill Sans"/>
                <a:sym typeface="Gill Sans"/>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Gill Sans"/>
                <a:ea typeface="Gill Sans"/>
                <a:cs typeface="Gill Sans"/>
                <a:sym typeface="Gill Sans"/>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Gill Sans"/>
                <a:ea typeface="Gill Sans"/>
                <a:cs typeface="Gill Sans"/>
                <a:sym typeface="Gill Sans"/>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4" name="Shape 54"/>
        <p:cNvGrpSpPr/>
        <p:nvPr/>
      </p:nvGrpSpPr>
      <p:grpSpPr>
        <a:xfrm>
          <a:off x="0" y="0"/>
          <a:ext cx="0" cy="0"/>
          <a:chOff x="0" y="0"/>
          <a:chExt cx="0" cy="0"/>
        </a:xfrm>
      </p:grpSpPr>
      <p:sp>
        <p:nvSpPr>
          <p:cNvPr id="55" name="Google Shape;55;p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 name="Google Shape;57;p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Gill Sans"/>
                <a:ea typeface="Gill Sans"/>
                <a:cs typeface="Gill Sans"/>
                <a:sym typeface="Gill Sans"/>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Gill Sans"/>
                <a:ea typeface="Gill Sans"/>
                <a:cs typeface="Gill Sans"/>
                <a:sym typeface="Gill Sans"/>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Gill Sans"/>
                <a:ea typeface="Gill Sans"/>
                <a:cs typeface="Gill Sans"/>
                <a:sym typeface="Gill Sans"/>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Gill Sans"/>
                <a:ea typeface="Gill Sans"/>
                <a:cs typeface="Gill Sans"/>
                <a:sym typeface="Gill Sans"/>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Gill Sans"/>
                <a:ea typeface="Gill Sans"/>
                <a:cs typeface="Gill Sans"/>
                <a:sym typeface="Gill Sans"/>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Gill Sans"/>
                <a:ea typeface="Gill Sans"/>
                <a:cs typeface="Gill Sans"/>
                <a:sym typeface="Gill Sans"/>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Gill Sans"/>
                <a:ea typeface="Gill Sans"/>
                <a:cs typeface="Gill Sans"/>
                <a:sym typeface="Gill Sans"/>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Gill Sans"/>
                <a:ea typeface="Gill Sans"/>
                <a:cs typeface="Gill Sans"/>
                <a:sym typeface="Gill Sans"/>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spTree>
      <p:nvGrpSpPr>
        <p:cNvPr id="58" name="Shape 58"/>
        <p:cNvGrpSpPr/>
        <p:nvPr/>
      </p:nvGrpSpPr>
      <p:grpSpPr>
        <a:xfrm>
          <a:off x="0" y="0"/>
          <a:ext cx="0" cy="0"/>
          <a:chOff x="0" y="0"/>
          <a:chExt cx="0" cy="0"/>
        </a:xfrm>
      </p:grpSpPr>
      <p:sp>
        <p:nvSpPr>
          <p:cNvPr id="59" name="Google Shape;59;p10"/>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Gill Sans"/>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10"/>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1" name="Google Shape;61;p10"/>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2" name="Google Shape;62;p1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1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 name="Google Shape;64;p1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Gill Sans"/>
                <a:ea typeface="Gill Sans"/>
                <a:cs typeface="Gill Sans"/>
                <a:sym typeface="Gill Sans"/>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Gill Sans"/>
                <a:ea typeface="Gill Sans"/>
                <a:cs typeface="Gill Sans"/>
                <a:sym typeface="Gill Sans"/>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Gill Sans"/>
                <a:ea typeface="Gill Sans"/>
                <a:cs typeface="Gill Sans"/>
                <a:sym typeface="Gill Sans"/>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Gill Sans"/>
                <a:ea typeface="Gill Sans"/>
                <a:cs typeface="Gill Sans"/>
                <a:sym typeface="Gill Sans"/>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Gill Sans"/>
                <a:ea typeface="Gill Sans"/>
                <a:cs typeface="Gill Sans"/>
                <a:sym typeface="Gill Sans"/>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Gill Sans"/>
                <a:ea typeface="Gill Sans"/>
                <a:cs typeface="Gill Sans"/>
                <a:sym typeface="Gill Sans"/>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Gill Sans"/>
                <a:ea typeface="Gill Sans"/>
                <a:cs typeface="Gill Sans"/>
                <a:sym typeface="Gill Sans"/>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Gill Sans"/>
                <a:ea typeface="Gill Sans"/>
                <a:cs typeface="Gill Sans"/>
                <a:sym typeface="Gill Sans"/>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type="picTx">
  <p:cSld name="PICTURE_WITH_CAPTION_TEXT">
    <p:spTree>
      <p:nvGrpSpPr>
        <p:cNvPr id="65" name="Shape 65"/>
        <p:cNvGrpSpPr/>
        <p:nvPr/>
      </p:nvGrpSpPr>
      <p:grpSpPr>
        <a:xfrm>
          <a:off x="0" y="0"/>
          <a:ext cx="0" cy="0"/>
          <a:chOff x="0" y="0"/>
          <a:chExt cx="0" cy="0"/>
        </a:xfrm>
      </p:grpSpPr>
      <p:sp>
        <p:nvSpPr>
          <p:cNvPr id="66" name="Google Shape;66;p11"/>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Gill Sans"/>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11"/>
          <p:cNvSpPr/>
          <p:nvPr>
            <p:ph idx="2" type="pic"/>
          </p:nvPr>
        </p:nvSpPr>
        <p:spPr>
          <a:xfrm>
            <a:off x="5183188" y="987425"/>
            <a:ext cx="6172200" cy="4873625"/>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1000"/>
              </a:spcBef>
              <a:spcAft>
                <a:spcPts val="0"/>
              </a:spcAft>
              <a:buClr>
                <a:schemeClr val="dk1"/>
              </a:buClr>
              <a:buSzPts val="3200"/>
              <a:buFont typeface="Arial"/>
              <a:buNone/>
              <a:defRPr b="0" i="0" sz="3200" u="none" cap="none" strike="noStrike">
                <a:solidFill>
                  <a:schemeClr val="dk1"/>
                </a:solidFill>
                <a:latin typeface="Gill Sans"/>
                <a:ea typeface="Gill Sans"/>
                <a:cs typeface="Gill Sans"/>
                <a:sym typeface="Gill Sans"/>
              </a:defRPr>
            </a:lvl1pPr>
            <a:lvl2pPr lvl="1" marR="0" rtl="0" algn="l">
              <a:lnSpc>
                <a:spcPct val="90000"/>
              </a:lnSpc>
              <a:spcBef>
                <a:spcPts val="500"/>
              </a:spcBef>
              <a:spcAft>
                <a:spcPts val="0"/>
              </a:spcAft>
              <a:buClr>
                <a:schemeClr val="dk1"/>
              </a:buClr>
              <a:buSzPts val="2800"/>
              <a:buFont typeface="Arial"/>
              <a:buNone/>
              <a:defRPr b="0" i="0" sz="2800" u="none" cap="none" strike="noStrike">
                <a:solidFill>
                  <a:schemeClr val="dk1"/>
                </a:solidFill>
                <a:latin typeface="Gill Sans"/>
                <a:ea typeface="Gill Sans"/>
                <a:cs typeface="Gill Sans"/>
                <a:sym typeface="Gill Sans"/>
              </a:defRPr>
            </a:lvl2pPr>
            <a:lvl3pPr lvl="2"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Gill Sans"/>
                <a:ea typeface="Gill Sans"/>
                <a:cs typeface="Gill Sans"/>
                <a:sym typeface="Gill Sans"/>
              </a:defRPr>
            </a:lvl3pPr>
            <a:lvl4pPr lvl="3"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Gill Sans"/>
                <a:ea typeface="Gill Sans"/>
                <a:cs typeface="Gill Sans"/>
                <a:sym typeface="Gill Sans"/>
              </a:defRPr>
            </a:lvl4pPr>
            <a:lvl5pPr lvl="4"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Gill Sans"/>
                <a:ea typeface="Gill Sans"/>
                <a:cs typeface="Gill Sans"/>
                <a:sym typeface="Gill Sans"/>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68" name="Google Shape;68;p11"/>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 name="Google Shape;69;p1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1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1" name="Google Shape;71;p1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Gill Sans"/>
                <a:ea typeface="Gill Sans"/>
                <a:cs typeface="Gill Sans"/>
                <a:sym typeface="Gill Sans"/>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Gill Sans"/>
                <a:ea typeface="Gill Sans"/>
                <a:cs typeface="Gill Sans"/>
                <a:sym typeface="Gill Sans"/>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Gill Sans"/>
                <a:ea typeface="Gill Sans"/>
                <a:cs typeface="Gill Sans"/>
                <a:sym typeface="Gill Sans"/>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Gill Sans"/>
                <a:ea typeface="Gill Sans"/>
                <a:cs typeface="Gill Sans"/>
                <a:sym typeface="Gill Sans"/>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Gill Sans"/>
                <a:ea typeface="Gill Sans"/>
                <a:cs typeface="Gill Sans"/>
                <a:sym typeface="Gill Sans"/>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Gill Sans"/>
                <a:ea typeface="Gill Sans"/>
                <a:cs typeface="Gill Sans"/>
                <a:sym typeface="Gill Sans"/>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Gill Sans"/>
                <a:ea typeface="Gill Sans"/>
                <a:cs typeface="Gill Sans"/>
                <a:sym typeface="Gill Sans"/>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Gill Sans"/>
                <a:ea typeface="Gill Sans"/>
                <a:cs typeface="Gill Sans"/>
                <a:sym typeface="Gill Sans"/>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9" name="Shape 9"/>
        <p:cNvGrpSpPr/>
        <p:nvPr/>
      </p:nvGrpSpPr>
      <p:grpSpPr>
        <a:xfrm>
          <a:off x="0" y="0"/>
          <a:ext cx="0" cy="0"/>
          <a:chOff x="0" y="0"/>
          <a:chExt cx="0" cy="0"/>
        </a:xfrm>
      </p:grpSpPr>
      <p:sp>
        <p:nvSpPr>
          <p:cNvPr id="10" name="Google Shape;10;p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Gill Sans"/>
              <a:buNone/>
              <a:defRPr b="0" i="0" sz="4400" u="none" cap="none" strike="noStrike">
                <a:solidFill>
                  <a:schemeClr val="dk1"/>
                </a:solidFill>
                <a:latin typeface="Gill Sans"/>
                <a:ea typeface="Gill Sans"/>
                <a:cs typeface="Gill Sans"/>
                <a:sym typeface="Gill Sans"/>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2"/>
          <p:cNvSpPr txBox="1"/>
          <p:nvPr>
            <p:ph idx="1" type="body"/>
          </p:nvPr>
        </p:nvSpPr>
        <p:spPr>
          <a:xfrm>
            <a:off x="838200" y="1825625"/>
            <a:ext cx="10515600" cy="4351338"/>
          </a:xfrm>
          <a:prstGeom prst="rect">
            <a:avLst/>
          </a:prstGeom>
          <a:noFill/>
          <a:ln>
            <a:noFill/>
          </a:ln>
        </p:spPr>
        <p:txBody>
          <a:bodyPr anchorCtr="0" anchor="ctr"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Gill Sans"/>
                <a:ea typeface="Gill Sans"/>
                <a:cs typeface="Gill Sans"/>
                <a:sym typeface="Gill Sans"/>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Gill Sans"/>
                <a:ea typeface="Gill Sans"/>
                <a:cs typeface="Gill Sans"/>
                <a:sym typeface="Gill Sans"/>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Gill Sans"/>
                <a:ea typeface="Gill Sans"/>
                <a:cs typeface="Gill Sans"/>
                <a:sym typeface="Gill Sans"/>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3" name="Google Shape;13;p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Gill Sans"/>
                <a:ea typeface="Gill Sans"/>
                <a:cs typeface="Gill Sans"/>
                <a:sym typeface="Gill Sans"/>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4" name="Google Shape;14;p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Gill Sans"/>
                <a:ea typeface="Gill Sans"/>
                <a:cs typeface="Gill Sans"/>
                <a:sym typeface="Gill Sans"/>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Gill Sans"/>
                <a:ea typeface="Gill Sans"/>
                <a:cs typeface="Gill Sans"/>
                <a:sym typeface="Gill Sans"/>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Gill Sans"/>
                <a:ea typeface="Gill Sans"/>
                <a:cs typeface="Gill Sans"/>
                <a:sym typeface="Gill Sans"/>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Gill Sans"/>
                <a:ea typeface="Gill Sans"/>
                <a:cs typeface="Gill Sans"/>
                <a:sym typeface="Gill Sans"/>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Gill Sans"/>
                <a:ea typeface="Gill Sans"/>
                <a:cs typeface="Gill Sans"/>
                <a:sym typeface="Gill Sans"/>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Gill Sans"/>
                <a:ea typeface="Gill Sans"/>
                <a:cs typeface="Gill Sans"/>
                <a:sym typeface="Gill Sans"/>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Gill Sans"/>
                <a:ea typeface="Gill Sans"/>
                <a:cs typeface="Gill Sans"/>
                <a:sym typeface="Gill Sans"/>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Gill Sans"/>
                <a:ea typeface="Gill Sans"/>
                <a:cs typeface="Gill Sans"/>
                <a:sym typeface="Gill Sans"/>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1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1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1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1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1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1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1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16.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1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13.png"/><Relationship Id="rId4" Type="http://schemas.openxmlformats.org/officeDocument/2006/relationships/hyperlink" Target="https://pytorch.org/mobile/home/"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 name="Shape 88"/>
        <p:cNvGrpSpPr/>
        <p:nvPr/>
      </p:nvGrpSpPr>
      <p:grpSpPr>
        <a:xfrm>
          <a:off x="0" y="0"/>
          <a:ext cx="0" cy="0"/>
          <a:chOff x="0" y="0"/>
          <a:chExt cx="0" cy="0"/>
        </a:xfrm>
      </p:grpSpPr>
      <p:sp>
        <p:nvSpPr>
          <p:cNvPr id="89" name="Google Shape;89;g71e2ceb186_2_192"/>
          <p:cNvSpPr txBox="1"/>
          <p:nvPr>
            <p:ph idx="1" type="body"/>
          </p:nvPr>
        </p:nvSpPr>
        <p:spPr>
          <a:xfrm>
            <a:off x="557725" y="2005150"/>
            <a:ext cx="5181600" cy="43512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1100"/>
              <a:buFont typeface="Arial"/>
              <a:buNone/>
            </a:pPr>
            <a:r>
              <a:rPr lang="en-US" sz="1800">
                <a:solidFill>
                  <a:srgbClr val="666666"/>
                </a:solidFill>
              </a:rPr>
              <a:t>Kim Hazelwood, Sarah Bird, David Brooks, Soumith Chintala, Utku Diril, Dmytro Dzhulgakov, Mohamed Fawzy, Bill Jia, Yangqing Jia, Aditya Kalro, James Law, Kevin Lee, Jason Lu, Pieter Noordhuis, Misha Smelyanskiy, Liang Xiong, Xiaodong Wang</a:t>
            </a:r>
            <a:endParaRPr sz="1800">
              <a:solidFill>
                <a:srgbClr val="666666"/>
              </a:solidFill>
            </a:endParaRPr>
          </a:p>
          <a:p>
            <a:pPr indent="0" lvl="0" marL="0" rtl="0" algn="l">
              <a:lnSpc>
                <a:spcPct val="90000"/>
              </a:lnSpc>
              <a:spcBef>
                <a:spcPts val="0"/>
              </a:spcBef>
              <a:spcAft>
                <a:spcPts val="0"/>
              </a:spcAft>
              <a:buClr>
                <a:schemeClr val="dk1"/>
              </a:buClr>
              <a:buSzPts val="1100"/>
              <a:buFont typeface="Arial"/>
              <a:buNone/>
            </a:pPr>
            <a:r>
              <a:t/>
            </a:r>
            <a:endParaRPr sz="1800">
              <a:solidFill>
                <a:srgbClr val="666666"/>
              </a:solidFill>
            </a:endParaRPr>
          </a:p>
          <a:p>
            <a:pPr indent="0" lvl="0" marL="0" rtl="0" algn="l">
              <a:lnSpc>
                <a:spcPct val="90000"/>
              </a:lnSpc>
              <a:spcBef>
                <a:spcPts val="0"/>
              </a:spcBef>
              <a:spcAft>
                <a:spcPts val="0"/>
              </a:spcAft>
              <a:buClr>
                <a:schemeClr val="dk1"/>
              </a:buClr>
              <a:buSzPts val="2400"/>
              <a:buNone/>
            </a:pPr>
            <a:r>
              <a:t/>
            </a:r>
            <a:endParaRPr sz="1800">
              <a:solidFill>
                <a:srgbClr val="666666"/>
              </a:solidFill>
            </a:endParaRPr>
          </a:p>
        </p:txBody>
      </p:sp>
      <p:sp>
        <p:nvSpPr>
          <p:cNvPr id="90" name="Google Shape;90;g71e2ceb186_2_192"/>
          <p:cNvSpPr txBox="1"/>
          <p:nvPr>
            <p:ph type="title"/>
          </p:nvPr>
        </p:nvSpPr>
        <p:spPr>
          <a:xfrm>
            <a:off x="838200" y="4708525"/>
            <a:ext cx="10515600" cy="132570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Clr>
                <a:schemeClr val="dk1"/>
              </a:buClr>
              <a:buSzPts val="6000"/>
              <a:buFont typeface="Gill Sans"/>
              <a:buNone/>
            </a:pPr>
            <a:r>
              <a:rPr lang="en-US" sz="3000"/>
              <a:t>Shangquan Sun, Runyu Zheng</a:t>
            </a:r>
            <a:endParaRPr sz="3000"/>
          </a:p>
        </p:txBody>
      </p:sp>
      <p:sp>
        <p:nvSpPr>
          <p:cNvPr id="91" name="Google Shape;91;g71e2ceb186_2_192"/>
          <p:cNvSpPr txBox="1"/>
          <p:nvPr>
            <p:ph idx="1" type="body"/>
          </p:nvPr>
        </p:nvSpPr>
        <p:spPr>
          <a:xfrm>
            <a:off x="609600" y="2208150"/>
            <a:ext cx="5181600" cy="11925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1100"/>
              <a:buNone/>
            </a:pPr>
            <a:r>
              <a:rPr lang="en-US"/>
              <a:t>Applied Machine Learning at Facebook: A Datacenter Infrastructure Perspective</a:t>
            </a:r>
            <a:endParaRPr/>
          </a:p>
          <a:p>
            <a:pPr indent="0" lvl="0" marL="0" rtl="0" algn="l">
              <a:lnSpc>
                <a:spcPct val="90000"/>
              </a:lnSpc>
              <a:spcBef>
                <a:spcPts val="0"/>
              </a:spcBef>
              <a:spcAft>
                <a:spcPts val="0"/>
              </a:spcAft>
              <a:buClr>
                <a:schemeClr val="dk1"/>
              </a:buClr>
              <a:buSzPts val="1100"/>
              <a:buNone/>
            </a:pPr>
            <a:r>
              <a:t/>
            </a:r>
            <a:endParaRPr/>
          </a:p>
        </p:txBody>
      </p:sp>
      <p:sp>
        <p:nvSpPr>
          <p:cNvPr id="92" name="Google Shape;92;g71e2ceb186_2_192"/>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SzPts val="1400"/>
              <a:buNone/>
            </a:pPr>
            <a:r>
              <a:rPr lang="en-US"/>
              <a:t>EECS 598 – W20</a:t>
            </a:r>
            <a:endParaRPr/>
          </a:p>
        </p:txBody>
      </p:sp>
      <p:sp>
        <p:nvSpPr>
          <p:cNvPr id="93" name="Google Shape;93;g71e2ceb186_2_192"/>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
        <p:nvSpPr>
          <p:cNvPr id="94" name="Google Shape;94;g71e2ceb186_2_192"/>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t>3/25/20</a:t>
            </a:r>
            <a:endParaRPr/>
          </a:p>
        </p:txBody>
      </p:sp>
      <p:sp>
        <p:nvSpPr>
          <p:cNvPr id="95" name="Google Shape;95;g71e2ceb186_2_192"/>
          <p:cNvSpPr txBox="1"/>
          <p:nvPr>
            <p:ph idx="1" type="body"/>
          </p:nvPr>
        </p:nvSpPr>
        <p:spPr>
          <a:xfrm>
            <a:off x="6500025" y="2005150"/>
            <a:ext cx="5181600" cy="43512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1100"/>
              <a:buFont typeface="Arial"/>
              <a:buNone/>
            </a:pPr>
            <a:r>
              <a:t/>
            </a:r>
            <a:endParaRPr sz="1800">
              <a:solidFill>
                <a:srgbClr val="666666"/>
              </a:solidFill>
            </a:endParaRPr>
          </a:p>
          <a:p>
            <a:pPr indent="0" lvl="0" marL="0" rtl="0" algn="l">
              <a:lnSpc>
                <a:spcPct val="90000"/>
              </a:lnSpc>
              <a:spcBef>
                <a:spcPts val="0"/>
              </a:spcBef>
              <a:spcAft>
                <a:spcPts val="0"/>
              </a:spcAft>
              <a:buClr>
                <a:schemeClr val="dk1"/>
              </a:buClr>
              <a:buSzPts val="1100"/>
              <a:buFont typeface="Arial"/>
              <a:buNone/>
            </a:pPr>
            <a:r>
              <a:rPr lang="en-US" sz="1800">
                <a:solidFill>
                  <a:srgbClr val="666666"/>
                </a:solidFill>
              </a:rPr>
              <a:t>Carole-Jean Wu, David Brooks, Kevin Chen, Douglas Chen, Sy Choudhury, Marat Dukhan, Kim Hazelwood, Eldad Isaac, Yangqing Jia, Bill Jia, Tommer Leyvand, Hao Lu, Yang Lu, Lin Qiao, Brandon Reagen, Joe Spisak, Fei Sun, Andrew Tulloch, Peter Vajda, Xiaodong Wang, Yanghan Wang, Bram Wasti, Yiming Wu, Ran Xian, Sungjoo Yoo, Peizhao Zhang</a:t>
            </a:r>
            <a:endParaRPr sz="1800">
              <a:solidFill>
                <a:srgbClr val="666666"/>
              </a:solidFill>
            </a:endParaRPr>
          </a:p>
          <a:p>
            <a:pPr indent="0" lvl="0" marL="0" rtl="0" algn="l">
              <a:lnSpc>
                <a:spcPct val="90000"/>
              </a:lnSpc>
              <a:spcBef>
                <a:spcPts val="0"/>
              </a:spcBef>
              <a:spcAft>
                <a:spcPts val="0"/>
              </a:spcAft>
              <a:buClr>
                <a:schemeClr val="dk1"/>
              </a:buClr>
              <a:buSzPts val="2400"/>
              <a:buNone/>
            </a:pPr>
            <a:r>
              <a:t/>
            </a:r>
            <a:endParaRPr sz="1800">
              <a:solidFill>
                <a:srgbClr val="666666"/>
              </a:solidFill>
            </a:endParaRPr>
          </a:p>
        </p:txBody>
      </p:sp>
      <p:sp>
        <p:nvSpPr>
          <p:cNvPr id="96" name="Google Shape;96;g71e2ceb186_2_192"/>
          <p:cNvSpPr txBox="1"/>
          <p:nvPr>
            <p:ph idx="1" type="body"/>
          </p:nvPr>
        </p:nvSpPr>
        <p:spPr>
          <a:xfrm>
            <a:off x="6551900" y="2208150"/>
            <a:ext cx="5181600" cy="11925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1100"/>
              <a:buFont typeface="Arial"/>
              <a:buNone/>
            </a:pPr>
            <a:r>
              <a:rPr lang="en-US"/>
              <a:t>Machine Learning at Facebook: Understanding Inference at the Edge</a:t>
            </a:r>
            <a:endParaRPr/>
          </a:p>
          <a:p>
            <a:pPr indent="0" lvl="0" marL="0" rtl="0" algn="l">
              <a:lnSpc>
                <a:spcPct val="90000"/>
              </a:lnSpc>
              <a:spcBef>
                <a:spcPts val="0"/>
              </a:spcBef>
              <a:spcAft>
                <a:spcPts val="0"/>
              </a:spcAft>
              <a:buClr>
                <a:schemeClr val="dk1"/>
              </a:buClr>
              <a:buSzPts val="2400"/>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9" name="Shape 169"/>
        <p:cNvGrpSpPr/>
        <p:nvPr/>
      </p:nvGrpSpPr>
      <p:grpSpPr>
        <a:xfrm>
          <a:off x="0" y="0"/>
          <a:ext cx="0" cy="0"/>
          <a:chOff x="0" y="0"/>
          <a:chExt cx="0" cy="0"/>
        </a:xfrm>
      </p:grpSpPr>
      <p:sp>
        <p:nvSpPr>
          <p:cNvPr id="170" name="Google Shape;170;g71e2ceb186_2_264"/>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1800"/>
              <a:buNone/>
            </a:pPr>
            <a:r>
              <a:rPr lang="en-US"/>
              <a:t>FBLearner</a:t>
            </a:r>
            <a:endParaRPr/>
          </a:p>
        </p:txBody>
      </p:sp>
      <p:sp>
        <p:nvSpPr>
          <p:cNvPr id="171" name="Google Shape;171;g71e2ceb186_2_264"/>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pic>
        <p:nvPicPr>
          <p:cNvPr id="172" name="Google Shape;172;g71e2ceb186_2_264"/>
          <p:cNvPicPr preferRelativeResize="0"/>
          <p:nvPr/>
        </p:nvPicPr>
        <p:blipFill rotWithShape="1">
          <a:blip r:embed="rId3">
            <a:alphaModFix/>
          </a:blip>
          <a:srcRect b="12211" l="0" r="0" t="0"/>
          <a:stretch/>
        </p:blipFill>
        <p:spPr>
          <a:xfrm>
            <a:off x="152400" y="2185350"/>
            <a:ext cx="11887200" cy="3366375"/>
          </a:xfrm>
          <a:prstGeom prst="rect">
            <a:avLst/>
          </a:prstGeom>
          <a:noFill/>
          <a:ln>
            <a:noFill/>
          </a:ln>
        </p:spPr>
      </p:pic>
      <p:sp>
        <p:nvSpPr>
          <p:cNvPr id="173" name="Google Shape;173;g71e2ceb186_2_264"/>
          <p:cNvSpPr txBox="1"/>
          <p:nvPr/>
        </p:nvSpPr>
        <p:spPr>
          <a:xfrm>
            <a:off x="2169300" y="5551725"/>
            <a:ext cx="7853400" cy="365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2400">
                <a:latin typeface="Gill Sans"/>
                <a:ea typeface="Gill Sans"/>
                <a:cs typeface="Gill Sans"/>
                <a:sym typeface="Gill Sans"/>
              </a:rPr>
              <a:t>Machine Learning Flow and Infrastructure</a:t>
            </a:r>
            <a:endParaRPr sz="2400">
              <a:latin typeface="Gill Sans"/>
              <a:ea typeface="Gill Sans"/>
              <a:cs typeface="Gill Sans"/>
              <a:sym typeface="Gill Sans"/>
            </a:endParaRPr>
          </a:p>
        </p:txBody>
      </p:sp>
      <p:sp>
        <p:nvSpPr>
          <p:cNvPr id="174" name="Google Shape;174;g71e2ceb186_2_264"/>
          <p:cNvSpPr/>
          <p:nvPr/>
        </p:nvSpPr>
        <p:spPr>
          <a:xfrm>
            <a:off x="6375900" y="2143925"/>
            <a:ext cx="1570800" cy="2954700"/>
          </a:xfrm>
          <a:prstGeom prst="roundRect">
            <a:avLst>
              <a:gd fmla="val 16667" name="adj"/>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9" name="Shape 179"/>
        <p:cNvGrpSpPr/>
        <p:nvPr/>
      </p:nvGrpSpPr>
      <p:grpSpPr>
        <a:xfrm>
          <a:off x="0" y="0"/>
          <a:ext cx="0" cy="0"/>
          <a:chOff x="0" y="0"/>
          <a:chExt cx="0" cy="0"/>
        </a:xfrm>
      </p:grpSpPr>
      <p:sp>
        <p:nvSpPr>
          <p:cNvPr id="180" name="Google Shape;180;g71e2ceb186_2_273"/>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1800"/>
              <a:buNone/>
            </a:pPr>
            <a:r>
              <a:rPr lang="en-US"/>
              <a:t>Deep Learning Frameworks</a:t>
            </a:r>
            <a:endParaRPr/>
          </a:p>
        </p:txBody>
      </p:sp>
      <p:sp>
        <p:nvSpPr>
          <p:cNvPr id="181" name="Google Shape;181;g71e2ceb186_2_273"/>
          <p:cNvSpPr txBox="1"/>
          <p:nvPr>
            <p:ph idx="1" type="body"/>
          </p:nvPr>
        </p:nvSpPr>
        <p:spPr>
          <a:xfrm>
            <a:off x="838200" y="1825625"/>
            <a:ext cx="10515600" cy="4351200"/>
          </a:xfrm>
          <a:prstGeom prst="rect">
            <a:avLst/>
          </a:prstGeom>
          <a:noFill/>
          <a:ln>
            <a:noFill/>
          </a:ln>
        </p:spPr>
        <p:txBody>
          <a:bodyPr anchorCtr="0" anchor="ctr" bIns="45700" lIns="91425" spcFirstLastPara="1" rIns="91425" wrap="square" tIns="45700">
            <a:noAutofit/>
          </a:bodyPr>
          <a:lstStyle/>
          <a:p>
            <a:pPr indent="-342900" lvl="0" marL="457200" rtl="0" algn="l">
              <a:lnSpc>
                <a:spcPct val="90000"/>
              </a:lnSpc>
              <a:spcBef>
                <a:spcPts val="1000"/>
              </a:spcBef>
              <a:spcAft>
                <a:spcPts val="0"/>
              </a:spcAft>
              <a:buSzPts val="1800"/>
              <a:buChar char="●"/>
            </a:pPr>
            <a:r>
              <a:rPr lang="en-US"/>
              <a:t>Caffe2</a:t>
            </a:r>
            <a:endParaRPr/>
          </a:p>
          <a:p>
            <a:pPr indent="-342900" lvl="1" marL="914400" rtl="0" algn="l">
              <a:lnSpc>
                <a:spcPct val="90000"/>
              </a:lnSpc>
              <a:spcBef>
                <a:spcPts val="0"/>
              </a:spcBef>
              <a:spcAft>
                <a:spcPts val="0"/>
              </a:spcAft>
              <a:buSzPts val="1800"/>
              <a:buChar char="○"/>
            </a:pPr>
            <a:r>
              <a:rPr lang="en-US"/>
              <a:t>Facebook’s </a:t>
            </a:r>
            <a:r>
              <a:rPr b="1" lang="en-US"/>
              <a:t>production</a:t>
            </a:r>
            <a:r>
              <a:rPr lang="en-US"/>
              <a:t> framework</a:t>
            </a:r>
            <a:endParaRPr/>
          </a:p>
          <a:p>
            <a:pPr indent="-342900" lvl="0" marL="457200" rtl="0" algn="l">
              <a:lnSpc>
                <a:spcPct val="90000"/>
              </a:lnSpc>
              <a:spcBef>
                <a:spcPts val="0"/>
              </a:spcBef>
              <a:spcAft>
                <a:spcPts val="0"/>
              </a:spcAft>
              <a:buSzPts val="1800"/>
              <a:buChar char="●"/>
            </a:pPr>
            <a:r>
              <a:rPr lang="en-US"/>
              <a:t>PyTorch</a:t>
            </a:r>
            <a:endParaRPr/>
          </a:p>
          <a:p>
            <a:pPr indent="-342900" lvl="1" marL="914400" rtl="0" algn="l">
              <a:lnSpc>
                <a:spcPct val="90000"/>
              </a:lnSpc>
              <a:spcBef>
                <a:spcPts val="0"/>
              </a:spcBef>
              <a:spcAft>
                <a:spcPts val="0"/>
              </a:spcAft>
              <a:buSzPts val="1800"/>
              <a:buChar char="○"/>
            </a:pPr>
            <a:r>
              <a:rPr lang="en-US"/>
              <a:t>Framework of choice for AI </a:t>
            </a:r>
            <a:r>
              <a:rPr b="1" lang="en-US"/>
              <a:t>research</a:t>
            </a:r>
            <a:r>
              <a:rPr lang="en-US"/>
              <a:t> at Facebook</a:t>
            </a:r>
            <a:endParaRPr/>
          </a:p>
          <a:p>
            <a:pPr indent="-342900" lvl="1" marL="914400" rtl="0" algn="l">
              <a:lnSpc>
                <a:spcPct val="90000"/>
              </a:lnSpc>
              <a:spcBef>
                <a:spcPts val="0"/>
              </a:spcBef>
              <a:spcAft>
                <a:spcPts val="0"/>
              </a:spcAft>
              <a:buSzPts val="1800"/>
              <a:buChar char="○"/>
            </a:pPr>
            <a:r>
              <a:rPr lang="en-US"/>
              <a:t>Dependence on Python</a:t>
            </a:r>
            <a:endParaRPr/>
          </a:p>
          <a:p>
            <a:pPr indent="0" lvl="0" marL="457200" rtl="0" algn="l">
              <a:lnSpc>
                <a:spcPct val="90000"/>
              </a:lnSpc>
              <a:spcBef>
                <a:spcPts val="1000"/>
              </a:spcBef>
              <a:spcAft>
                <a:spcPts val="0"/>
              </a:spcAft>
              <a:buSzPts val="1800"/>
              <a:buNone/>
            </a:pPr>
            <a:r>
              <a:t/>
            </a:r>
            <a:endParaRPr/>
          </a:p>
          <a:p>
            <a:pPr indent="457200" lvl="0" marL="0" rtl="0" algn="l">
              <a:lnSpc>
                <a:spcPct val="90000"/>
              </a:lnSpc>
              <a:spcBef>
                <a:spcPts val="1000"/>
              </a:spcBef>
              <a:spcAft>
                <a:spcPts val="0"/>
              </a:spcAft>
              <a:buSzPts val="1800"/>
              <a:buNone/>
            </a:pPr>
            <a:r>
              <a:rPr lang="en-US"/>
              <a:t>ONNX (Open Neural Network Exchange)</a:t>
            </a:r>
            <a:endParaRPr/>
          </a:p>
          <a:p>
            <a:pPr indent="-342900" lvl="1" marL="914400" rtl="0" algn="l">
              <a:lnSpc>
                <a:spcPct val="90000"/>
              </a:lnSpc>
              <a:spcBef>
                <a:spcPts val="500"/>
              </a:spcBef>
              <a:spcAft>
                <a:spcPts val="0"/>
              </a:spcAft>
              <a:buSzPts val="1800"/>
              <a:buChar char="○"/>
            </a:pPr>
            <a:r>
              <a:rPr lang="en-US"/>
              <a:t>A format to represent deep learning models in a standard way to enable interoperability across different frameworks and vendor-optimized libraries.</a:t>
            </a:r>
            <a:endParaRPr/>
          </a:p>
          <a:p>
            <a:pPr indent="-342900" lvl="1" marL="914400" rtl="0" algn="l">
              <a:lnSpc>
                <a:spcPct val="90000"/>
              </a:lnSpc>
              <a:spcBef>
                <a:spcPts val="0"/>
              </a:spcBef>
              <a:spcAft>
                <a:spcPts val="0"/>
              </a:spcAft>
              <a:buSzPts val="1800"/>
              <a:buChar char="○"/>
            </a:pPr>
            <a:r>
              <a:rPr lang="en-US"/>
              <a:t>Way to exchange trained models between different frameworks or platforms</a:t>
            </a:r>
            <a:endParaRPr/>
          </a:p>
        </p:txBody>
      </p:sp>
      <p:sp>
        <p:nvSpPr>
          <p:cNvPr id="182" name="Google Shape;182;g71e2ceb186_2_273"/>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7" name="Shape 187"/>
        <p:cNvGrpSpPr/>
        <p:nvPr/>
      </p:nvGrpSpPr>
      <p:grpSpPr>
        <a:xfrm>
          <a:off x="0" y="0"/>
          <a:ext cx="0" cy="0"/>
          <a:chOff x="0" y="0"/>
          <a:chExt cx="0" cy="0"/>
        </a:xfrm>
      </p:grpSpPr>
      <p:sp>
        <p:nvSpPr>
          <p:cNvPr id="188" name="Google Shape;188;g71e2ceb186_2_280"/>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1800"/>
              <a:buNone/>
            </a:pPr>
            <a:r>
              <a:rPr lang="en-US"/>
              <a:t>Resource Implication of ML</a:t>
            </a:r>
            <a:endParaRPr/>
          </a:p>
        </p:txBody>
      </p:sp>
      <p:sp>
        <p:nvSpPr>
          <p:cNvPr id="189" name="Google Shape;189;g71e2ceb186_2_280"/>
          <p:cNvSpPr txBox="1"/>
          <p:nvPr>
            <p:ph idx="1" type="body"/>
          </p:nvPr>
        </p:nvSpPr>
        <p:spPr>
          <a:xfrm>
            <a:off x="838200" y="1825625"/>
            <a:ext cx="10515600" cy="4351200"/>
          </a:xfrm>
          <a:prstGeom prst="rect">
            <a:avLst/>
          </a:prstGeom>
          <a:noFill/>
          <a:ln>
            <a:noFill/>
          </a:ln>
        </p:spPr>
        <p:txBody>
          <a:bodyPr anchorCtr="0" anchor="ctr" bIns="45700" lIns="91425" spcFirstLastPara="1" rIns="91425" wrap="square" tIns="45700">
            <a:noAutofit/>
          </a:bodyPr>
          <a:lstStyle/>
          <a:p>
            <a:pPr indent="-342900" lvl="0" marL="457200" rtl="0" algn="l">
              <a:lnSpc>
                <a:spcPct val="150000"/>
              </a:lnSpc>
              <a:spcBef>
                <a:spcPts val="1000"/>
              </a:spcBef>
              <a:spcAft>
                <a:spcPts val="0"/>
              </a:spcAft>
              <a:buSzPts val="1800"/>
              <a:buAutoNum type="arabicPeriod"/>
            </a:pPr>
            <a:r>
              <a:rPr lang="en-US"/>
              <a:t>Facebook’s Hardware Resources</a:t>
            </a:r>
            <a:endParaRPr/>
          </a:p>
          <a:p>
            <a:pPr indent="-342900" lvl="0" marL="457200" rtl="0" algn="l">
              <a:lnSpc>
                <a:spcPct val="150000"/>
              </a:lnSpc>
              <a:spcBef>
                <a:spcPts val="0"/>
              </a:spcBef>
              <a:spcAft>
                <a:spcPts val="0"/>
              </a:spcAft>
              <a:buSzPts val="1800"/>
              <a:buAutoNum type="arabicPeriod"/>
            </a:pPr>
            <a:r>
              <a:rPr lang="en-US"/>
              <a:t>Resource Implications of Offline Training</a:t>
            </a:r>
            <a:endParaRPr/>
          </a:p>
          <a:p>
            <a:pPr indent="-342900" lvl="0" marL="457200" rtl="0" algn="l">
              <a:lnSpc>
                <a:spcPct val="150000"/>
              </a:lnSpc>
              <a:spcBef>
                <a:spcPts val="0"/>
              </a:spcBef>
              <a:spcAft>
                <a:spcPts val="0"/>
              </a:spcAft>
              <a:buSzPts val="1800"/>
              <a:buAutoNum type="arabicPeriod"/>
            </a:pPr>
            <a:r>
              <a:rPr lang="en-US"/>
              <a:t>Resource Implications of Online Inference</a:t>
            </a:r>
            <a:endParaRPr/>
          </a:p>
        </p:txBody>
      </p:sp>
      <p:sp>
        <p:nvSpPr>
          <p:cNvPr id="190" name="Google Shape;190;g71e2ceb186_2_280"/>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5" name="Shape 195"/>
        <p:cNvGrpSpPr/>
        <p:nvPr/>
      </p:nvGrpSpPr>
      <p:grpSpPr>
        <a:xfrm>
          <a:off x="0" y="0"/>
          <a:ext cx="0" cy="0"/>
          <a:chOff x="0" y="0"/>
          <a:chExt cx="0" cy="0"/>
        </a:xfrm>
      </p:grpSpPr>
      <p:pic>
        <p:nvPicPr>
          <p:cNvPr id="196" name="Google Shape;196;g71e2ceb186_2_287"/>
          <p:cNvPicPr preferRelativeResize="0"/>
          <p:nvPr/>
        </p:nvPicPr>
        <p:blipFill rotWithShape="1">
          <a:blip r:embed="rId3">
            <a:alphaModFix/>
          </a:blip>
          <a:srcRect b="0" l="0" r="0" t="0"/>
          <a:stretch/>
        </p:blipFill>
        <p:spPr>
          <a:xfrm>
            <a:off x="6775372" y="1690825"/>
            <a:ext cx="5145927" cy="5167174"/>
          </a:xfrm>
          <a:prstGeom prst="rect">
            <a:avLst/>
          </a:prstGeom>
          <a:noFill/>
          <a:ln>
            <a:noFill/>
          </a:ln>
        </p:spPr>
      </p:pic>
      <p:sp>
        <p:nvSpPr>
          <p:cNvPr id="197" name="Google Shape;197;g71e2ceb186_2_287"/>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1800"/>
              <a:buNone/>
            </a:pPr>
            <a:r>
              <a:rPr lang="en-US"/>
              <a:t>Facebook’s Hardware Resources</a:t>
            </a:r>
            <a:endParaRPr/>
          </a:p>
        </p:txBody>
      </p:sp>
      <p:sp>
        <p:nvSpPr>
          <p:cNvPr id="198" name="Google Shape;198;g71e2ceb186_2_287"/>
          <p:cNvSpPr txBox="1"/>
          <p:nvPr>
            <p:ph idx="1" type="body"/>
          </p:nvPr>
        </p:nvSpPr>
        <p:spPr>
          <a:xfrm>
            <a:off x="838200" y="1825625"/>
            <a:ext cx="6237600" cy="4351200"/>
          </a:xfrm>
          <a:prstGeom prst="rect">
            <a:avLst/>
          </a:prstGeom>
          <a:noFill/>
          <a:ln>
            <a:noFill/>
          </a:ln>
        </p:spPr>
        <p:txBody>
          <a:bodyPr anchorCtr="0" anchor="ctr" bIns="45700" lIns="91425" spcFirstLastPara="1" rIns="91425" wrap="square" tIns="45700">
            <a:noAutofit/>
          </a:bodyPr>
          <a:lstStyle/>
          <a:p>
            <a:pPr indent="-342900" lvl="0" marL="457200" rtl="0" algn="l">
              <a:lnSpc>
                <a:spcPct val="90000"/>
              </a:lnSpc>
              <a:spcBef>
                <a:spcPts val="1000"/>
              </a:spcBef>
              <a:spcAft>
                <a:spcPts val="0"/>
              </a:spcAft>
              <a:buSzPts val="1800"/>
              <a:buChar char="●"/>
            </a:pPr>
            <a:r>
              <a:rPr lang="en-US"/>
              <a:t>8 major compute and storage rack types for 8 major services</a:t>
            </a:r>
            <a:endParaRPr/>
          </a:p>
          <a:p>
            <a:pPr indent="-342900" lvl="1" marL="914400" rtl="0" algn="l">
              <a:lnSpc>
                <a:spcPct val="90000"/>
              </a:lnSpc>
              <a:spcBef>
                <a:spcPts val="0"/>
              </a:spcBef>
              <a:spcAft>
                <a:spcPts val="0"/>
              </a:spcAft>
              <a:buSzPts val="1800"/>
              <a:buChar char="○"/>
            </a:pPr>
            <a:r>
              <a:rPr lang="en-US"/>
              <a:t>e.g. 2U chassis with 3 compute sleds</a:t>
            </a:r>
            <a:endParaRPr/>
          </a:p>
          <a:p>
            <a:pPr indent="-342900" lvl="0" marL="457200" rtl="0" algn="l">
              <a:lnSpc>
                <a:spcPct val="90000"/>
              </a:lnSpc>
              <a:spcBef>
                <a:spcPts val="0"/>
              </a:spcBef>
              <a:spcAft>
                <a:spcPts val="0"/>
              </a:spcAft>
              <a:buSzPts val="1800"/>
              <a:buChar char="●"/>
            </a:pPr>
            <a:r>
              <a:rPr lang="en-US"/>
              <a:t>Big Basin </a:t>
            </a:r>
            <a:endParaRPr/>
          </a:p>
          <a:p>
            <a:pPr indent="-342900" lvl="1" marL="914400" rtl="0" algn="l">
              <a:lnSpc>
                <a:spcPct val="90000"/>
              </a:lnSpc>
              <a:spcBef>
                <a:spcPts val="0"/>
              </a:spcBef>
              <a:spcAft>
                <a:spcPts val="0"/>
              </a:spcAft>
              <a:buSzPts val="1800"/>
              <a:buChar char="○"/>
            </a:pPr>
            <a:r>
              <a:rPr lang="en-US"/>
              <a:t>latest-generation GPU server from 2017</a:t>
            </a:r>
            <a:endParaRPr/>
          </a:p>
          <a:p>
            <a:pPr indent="-342900" lvl="1" marL="914400" rtl="0" algn="l">
              <a:lnSpc>
                <a:spcPct val="90000"/>
              </a:lnSpc>
              <a:spcBef>
                <a:spcPts val="0"/>
              </a:spcBef>
              <a:spcAft>
                <a:spcPts val="0"/>
              </a:spcAft>
              <a:buSzPts val="1800"/>
              <a:buChar char="○"/>
            </a:pPr>
            <a:r>
              <a:rPr lang="en-US"/>
              <a:t>8 NVIDIA Tesla P100/V100 GPU</a:t>
            </a:r>
            <a:endParaRPr/>
          </a:p>
          <a:p>
            <a:pPr indent="-342900" lvl="0" marL="457200" rtl="0" algn="l">
              <a:lnSpc>
                <a:spcPct val="90000"/>
              </a:lnSpc>
              <a:spcBef>
                <a:spcPts val="0"/>
              </a:spcBef>
              <a:spcAft>
                <a:spcPts val="0"/>
              </a:spcAft>
              <a:buSzPts val="1800"/>
              <a:buChar char="●"/>
            </a:pPr>
            <a:r>
              <a:rPr lang="en-US"/>
              <a:t>Big Sur</a:t>
            </a:r>
            <a:endParaRPr/>
          </a:p>
          <a:p>
            <a:pPr indent="-342900" lvl="1" marL="914400" rtl="0" algn="l">
              <a:lnSpc>
                <a:spcPct val="90000"/>
              </a:lnSpc>
              <a:spcBef>
                <a:spcPts val="0"/>
              </a:spcBef>
              <a:spcAft>
                <a:spcPts val="0"/>
              </a:spcAft>
              <a:buSzPts val="1800"/>
              <a:buChar char="○"/>
            </a:pPr>
            <a:r>
              <a:rPr lang="en-US"/>
              <a:t>earlier GPU server</a:t>
            </a:r>
            <a:endParaRPr/>
          </a:p>
          <a:p>
            <a:pPr indent="-342900" lvl="1" marL="914400" rtl="0" algn="l">
              <a:lnSpc>
                <a:spcPct val="90000"/>
              </a:lnSpc>
              <a:spcBef>
                <a:spcPts val="0"/>
              </a:spcBef>
              <a:spcAft>
                <a:spcPts val="0"/>
              </a:spcAft>
              <a:buSzPts val="1800"/>
              <a:buChar char="○"/>
            </a:pPr>
            <a:r>
              <a:rPr lang="en-US"/>
              <a:t>NVIDIA M40 GPUs</a:t>
            </a:r>
            <a:endParaRPr/>
          </a:p>
        </p:txBody>
      </p:sp>
      <p:sp>
        <p:nvSpPr>
          <p:cNvPr id="199" name="Google Shape;199;g71e2ceb186_2_287"/>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4" name="Shape 204"/>
        <p:cNvGrpSpPr/>
        <p:nvPr/>
      </p:nvGrpSpPr>
      <p:grpSpPr>
        <a:xfrm>
          <a:off x="0" y="0"/>
          <a:ext cx="0" cy="0"/>
          <a:chOff x="0" y="0"/>
          <a:chExt cx="0" cy="0"/>
        </a:xfrm>
      </p:grpSpPr>
      <p:pic>
        <p:nvPicPr>
          <p:cNvPr id="205" name="Google Shape;205;g71e2ceb186_2_295"/>
          <p:cNvPicPr preferRelativeResize="0"/>
          <p:nvPr/>
        </p:nvPicPr>
        <p:blipFill rotWithShape="1">
          <a:blip r:embed="rId3">
            <a:alphaModFix/>
          </a:blip>
          <a:srcRect b="0" l="0" r="0" t="0"/>
          <a:stretch/>
        </p:blipFill>
        <p:spPr>
          <a:xfrm>
            <a:off x="6272225" y="2472600"/>
            <a:ext cx="6061101" cy="3617951"/>
          </a:xfrm>
          <a:prstGeom prst="rect">
            <a:avLst/>
          </a:prstGeom>
          <a:noFill/>
          <a:ln>
            <a:noFill/>
          </a:ln>
        </p:spPr>
      </p:pic>
      <p:sp>
        <p:nvSpPr>
          <p:cNvPr id="206" name="Google Shape;206;g71e2ceb186_2_295"/>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1800"/>
              <a:buNone/>
            </a:pPr>
            <a:r>
              <a:rPr lang="en-US"/>
              <a:t>Facebook’s Hardware Resources</a:t>
            </a:r>
            <a:endParaRPr/>
          </a:p>
        </p:txBody>
      </p:sp>
      <p:sp>
        <p:nvSpPr>
          <p:cNvPr id="207" name="Google Shape;207;g71e2ceb186_2_295"/>
          <p:cNvSpPr txBox="1"/>
          <p:nvPr>
            <p:ph idx="1" type="body"/>
          </p:nvPr>
        </p:nvSpPr>
        <p:spPr>
          <a:xfrm>
            <a:off x="838200" y="1825625"/>
            <a:ext cx="6237600" cy="4351200"/>
          </a:xfrm>
          <a:prstGeom prst="rect">
            <a:avLst/>
          </a:prstGeom>
          <a:noFill/>
          <a:ln>
            <a:noFill/>
          </a:ln>
        </p:spPr>
        <p:txBody>
          <a:bodyPr anchorCtr="0" anchor="ctr" bIns="45700" lIns="91425" spcFirstLastPara="1" rIns="91425" wrap="square" tIns="45700">
            <a:noAutofit/>
          </a:bodyPr>
          <a:lstStyle/>
          <a:p>
            <a:pPr indent="-342900" lvl="0" marL="457200" rtl="0" algn="l">
              <a:lnSpc>
                <a:spcPct val="90000"/>
              </a:lnSpc>
              <a:spcBef>
                <a:spcPts val="1000"/>
              </a:spcBef>
              <a:spcAft>
                <a:spcPts val="0"/>
              </a:spcAft>
              <a:buSzPts val="1800"/>
              <a:buChar char="●"/>
            </a:pPr>
            <a:r>
              <a:rPr lang="en-US"/>
              <a:t>8 major compute and storage rack types for 8 major services</a:t>
            </a:r>
            <a:endParaRPr/>
          </a:p>
          <a:p>
            <a:pPr indent="-342900" lvl="1" marL="914400" rtl="0" algn="l">
              <a:lnSpc>
                <a:spcPct val="90000"/>
              </a:lnSpc>
              <a:spcBef>
                <a:spcPts val="0"/>
              </a:spcBef>
              <a:spcAft>
                <a:spcPts val="0"/>
              </a:spcAft>
              <a:buSzPts val="1800"/>
              <a:buChar char="○"/>
            </a:pPr>
            <a:r>
              <a:rPr lang="en-US"/>
              <a:t>e.g. 2U chassis with 3 compute sleds</a:t>
            </a:r>
            <a:endParaRPr/>
          </a:p>
          <a:p>
            <a:pPr indent="-342900" lvl="0" marL="457200" rtl="0" algn="l">
              <a:lnSpc>
                <a:spcPct val="90000"/>
              </a:lnSpc>
              <a:spcBef>
                <a:spcPts val="0"/>
              </a:spcBef>
              <a:spcAft>
                <a:spcPts val="0"/>
              </a:spcAft>
              <a:buSzPts val="1800"/>
              <a:buChar char="●"/>
            </a:pPr>
            <a:r>
              <a:rPr b="1" lang="en-US"/>
              <a:t>Big Basin </a:t>
            </a:r>
            <a:endParaRPr b="1"/>
          </a:p>
          <a:p>
            <a:pPr indent="-342900" lvl="1" marL="914400" rtl="0" algn="l">
              <a:lnSpc>
                <a:spcPct val="90000"/>
              </a:lnSpc>
              <a:spcBef>
                <a:spcPts val="0"/>
              </a:spcBef>
              <a:spcAft>
                <a:spcPts val="0"/>
              </a:spcAft>
              <a:buSzPts val="1800"/>
              <a:buChar char="○"/>
            </a:pPr>
            <a:r>
              <a:rPr lang="en-US"/>
              <a:t>latest-generation GPU server</a:t>
            </a:r>
            <a:endParaRPr/>
          </a:p>
          <a:p>
            <a:pPr indent="-342900" lvl="1" marL="914400" rtl="0" algn="l">
              <a:lnSpc>
                <a:spcPct val="90000"/>
              </a:lnSpc>
              <a:spcBef>
                <a:spcPts val="0"/>
              </a:spcBef>
              <a:spcAft>
                <a:spcPts val="0"/>
              </a:spcAft>
              <a:buSzPts val="1800"/>
              <a:buChar char="○"/>
            </a:pPr>
            <a:r>
              <a:rPr lang="en-US"/>
              <a:t>8 NVIDIA Tesla P100/V100 GPU</a:t>
            </a:r>
            <a:endParaRPr/>
          </a:p>
          <a:p>
            <a:pPr indent="-342900" lvl="0" marL="457200" rtl="0" algn="l">
              <a:lnSpc>
                <a:spcPct val="90000"/>
              </a:lnSpc>
              <a:spcBef>
                <a:spcPts val="0"/>
              </a:spcBef>
              <a:spcAft>
                <a:spcPts val="0"/>
              </a:spcAft>
              <a:buSzPts val="1800"/>
              <a:buChar char="●"/>
            </a:pPr>
            <a:r>
              <a:rPr lang="en-US"/>
              <a:t>Big Sur</a:t>
            </a:r>
            <a:endParaRPr/>
          </a:p>
          <a:p>
            <a:pPr indent="-342900" lvl="1" marL="914400" rtl="0" algn="l">
              <a:lnSpc>
                <a:spcPct val="90000"/>
              </a:lnSpc>
              <a:spcBef>
                <a:spcPts val="0"/>
              </a:spcBef>
              <a:spcAft>
                <a:spcPts val="0"/>
              </a:spcAft>
              <a:buSzPts val="1800"/>
              <a:buChar char="○"/>
            </a:pPr>
            <a:r>
              <a:rPr lang="en-US"/>
              <a:t>earlier GPU server</a:t>
            </a:r>
            <a:endParaRPr/>
          </a:p>
          <a:p>
            <a:pPr indent="-342900" lvl="1" marL="914400" rtl="0" algn="l">
              <a:lnSpc>
                <a:spcPct val="90000"/>
              </a:lnSpc>
              <a:spcBef>
                <a:spcPts val="0"/>
              </a:spcBef>
              <a:spcAft>
                <a:spcPts val="0"/>
              </a:spcAft>
              <a:buSzPts val="1800"/>
              <a:buChar char="○"/>
            </a:pPr>
            <a:r>
              <a:rPr lang="en-US"/>
              <a:t>NVIDIA M40 GPUs</a:t>
            </a:r>
            <a:endParaRPr/>
          </a:p>
        </p:txBody>
      </p:sp>
      <p:sp>
        <p:nvSpPr>
          <p:cNvPr id="208" name="Google Shape;208;g71e2ceb186_2_295"/>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3" name="Shape 213"/>
        <p:cNvGrpSpPr/>
        <p:nvPr/>
      </p:nvGrpSpPr>
      <p:grpSpPr>
        <a:xfrm>
          <a:off x="0" y="0"/>
          <a:ext cx="0" cy="0"/>
          <a:chOff x="0" y="0"/>
          <a:chExt cx="0" cy="0"/>
        </a:xfrm>
      </p:grpSpPr>
      <p:sp>
        <p:nvSpPr>
          <p:cNvPr id="214" name="Google Shape;214;g71e2ceb186_2_303"/>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1800"/>
              <a:buNone/>
            </a:pPr>
            <a:r>
              <a:rPr lang="en-US"/>
              <a:t>Resource Implications of Offline Training</a:t>
            </a:r>
            <a:endParaRPr/>
          </a:p>
        </p:txBody>
      </p:sp>
      <p:sp>
        <p:nvSpPr>
          <p:cNvPr id="215" name="Google Shape;215;g71e2ceb186_2_303"/>
          <p:cNvSpPr txBox="1"/>
          <p:nvPr>
            <p:ph idx="1" type="body"/>
          </p:nvPr>
        </p:nvSpPr>
        <p:spPr>
          <a:xfrm>
            <a:off x="838200" y="1825625"/>
            <a:ext cx="10515600" cy="4351200"/>
          </a:xfrm>
          <a:prstGeom prst="rect">
            <a:avLst/>
          </a:prstGeom>
          <a:noFill/>
          <a:ln>
            <a:noFill/>
          </a:ln>
        </p:spPr>
        <p:txBody>
          <a:bodyPr anchorCtr="0" anchor="ctr" bIns="45700" lIns="91425" spcFirstLastPara="1" rIns="91425" wrap="square" tIns="45700">
            <a:noAutofit/>
          </a:bodyPr>
          <a:lstStyle/>
          <a:p>
            <a:pPr indent="-342900" lvl="0" marL="457200" rtl="0" algn="l">
              <a:lnSpc>
                <a:spcPct val="150000"/>
              </a:lnSpc>
              <a:spcBef>
                <a:spcPts val="1000"/>
              </a:spcBef>
              <a:spcAft>
                <a:spcPts val="0"/>
              </a:spcAft>
              <a:buSzPts val="1800"/>
              <a:buChar char="●"/>
            </a:pPr>
            <a:r>
              <a:rPr lang="en-US"/>
              <a:t>GPUs: Lumos, Speech Recognition, Language Translation</a:t>
            </a:r>
            <a:endParaRPr/>
          </a:p>
          <a:p>
            <a:pPr indent="-342900" lvl="0" marL="457200" rtl="0" algn="l">
              <a:lnSpc>
                <a:spcPct val="150000"/>
              </a:lnSpc>
              <a:spcBef>
                <a:spcPts val="0"/>
              </a:spcBef>
              <a:spcAft>
                <a:spcPts val="0"/>
              </a:spcAft>
              <a:buSzPts val="1800"/>
              <a:buChar char="●"/>
            </a:pPr>
            <a:r>
              <a:rPr lang="en-US"/>
              <a:t>CPUs: News Feed, Sigma</a:t>
            </a:r>
            <a:endParaRPr/>
          </a:p>
          <a:p>
            <a:pPr indent="-342900" lvl="0" marL="457200" rtl="0" algn="l">
              <a:lnSpc>
                <a:spcPct val="150000"/>
              </a:lnSpc>
              <a:spcBef>
                <a:spcPts val="0"/>
              </a:spcBef>
              <a:spcAft>
                <a:spcPts val="0"/>
              </a:spcAft>
              <a:buSzPts val="1800"/>
              <a:buChar char="●"/>
            </a:pPr>
            <a:r>
              <a:rPr lang="en-US"/>
              <a:t>Both:  Facer , Search </a:t>
            </a:r>
            <a:endParaRPr/>
          </a:p>
        </p:txBody>
      </p:sp>
      <p:sp>
        <p:nvSpPr>
          <p:cNvPr id="216" name="Google Shape;216;g71e2ceb186_2_303"/>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1" name="Shape 221"/>
        <p:cNvGrpSpPr/>
        <p:nvPr/>
      </p:nvGrpSpPr>
      <p:grpSpPr>
        <a:xfrm>
          <a:off x="0" y="0"/>
          <a:ext cx="0" cy="0"/>
          <a:chOff x="0" y="0"/>
          <a:chExt cx="0" cy="0"/>
        </a:xfrm>
      </p:grpSpPr>
      <p:sp>
        <p:nvSpPr>
          <p:cNvPr id="222" name="Google Shape;222;g71e2ceb186_2_310"/>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1800"/>
              <a:buNone/>
            </a:pPr>
            <a:r>
              <a:rPr lang="en-US"/>
              <a:t>Resource Implications of Offline Training</a:t>
            </a:r>
            <a:endParaRPr/>
          </a:p>
        </p:txBody>
      </p:sp>
      <p:sp>
        <p:nvSpPr>
          <p:cNvPr id="223" name="Google Shape;223;g71e2ceb186_2_310"/>
          <p:cNvSpPr txBox="1"/>
          <p:nvPr>
            <p:ph idx="1" type="body"/>
          </p:nvPr>
        </p:nvSpPr>
        <p:spPr>
          <a:xfrm>
            <a:off x="838200" y="1825625"/>
            <a:ext cx="10515600" cy="43512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1000"/>
              </a:spcBef>
              <a:spcAft>
                <a:spcPts val="0"/>
              </a:spcAft>
              <a:buSzPts val="1800"/>
              <a:buNone/>
            </a:pPr>
            <a:r>
              <a:t/>
            </a:r>
            <a:endParaRPr/>
          </a:p>
        </p:txBody>
      </p:sp>
      <p:sp>
        <p:nvSpPr>
          <p:cNvPr id="224" name="Google Shape;224;g71e2ceb186_2_310"/>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pic>
        <p:nvPicPr>
          <p:cNvPr id="225" name="Google Shape;225;g71e2ceb186_2_310"/>
          <p:cNvPicPr preferRelativeResize="0"/>
          <p:nvPr/>
        </p:nvPicPr>
        <p:blipFill rotWithShape="1">
          <a:blip r:embed="rId3">
            <a:alphaModFix/>
          </a:blip>
          <a:srcRect b="0" l="0" r="0" t="0"/>
          <a:stretch/>
        </p:blipFill>
        <p:spPr>
          <a:xfrm>
            <a:off x="0" y="2403463"/>
            <a:ext cx="12192000" cy="39528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0" name="Shape 230"/>
        <p:cNvGrpSpPr/>
        <p:nvPr/>
      </p:nvGrpSpPr>
      <p:grpSpPr>
        <a:xfrm>
          <a:off x="0" y="0"/>
          <a:ext cx="0" cy="0"/>
          <a:chOff x="0" y="0"/>
          <a:chExt cx="0" cy="0"/>
        </a:xfrm>
      </p:grpSpPr>
      <p:sp>
        <p:nvSpPr>
          <p:cNvPr id="231" name="Google Shape;231;g71e2ceb186_2_318"/>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1800"/>
              <a:buNone/>
            </a:pPr>
            <a:r>
              <a:rPr lang="en-US"/>
              <a:t>Resource Implications of Offline Training</a:t>
            </a:r>
            <a:endParaRPr/>
          </a:p>
        </p:txBody>
      </p:sp>
      <p:sp>
        <p:nvSpPr>
          <p:cNvPr id="232" name="Google Shape;232;g71e2ceb186_2_318"/>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
        <p:nvSpPr>
          <p:cNvPr id="233" name="Google Shape;233;g71e2ceb186_2_318"/>
          <p:cNvSpPr txBox="1"/>
          <p:nvPr>
            <p:ph idx="1" type="body"/>
          </p:nvPr>
        </p:nvSpPr>
        <p:spPr>
          <a:xfrm>
            <a:off x="838200" y="1825625"/>
            <a:ext cx="10515600" cy="4351200"/>
          </a:xfrm>
          <a:prstGeom prst="rect">
            <a:avLst/>
          </a:prstGeom>
          <a:noFill/>
          <a:ln>
            <a:noFill/>
          </a:ln>
        </p:spPr>
        <p:txBody>
          <a:bodyPr anchorCtr="0" anchor="ctr" bIns="45700" lIns="91425" spcFirstLastPara="1" rIns="91425" wrap="square" tIns="45700">
            <a:noAutofit/>
          </a:bodyPr>
          <a:lstStyle/>
          <a:p>
            <a:pPr indent="-342900" lvl="0" marL="457200" rtl="0" algn="l">
              <a:lnSpc>
                <a:spcPct val="150000"/>
              </a:lnSpc>
              <a:spcBef>
                <a:spcPts val="0"/>
              </a:spcBef>
              <a:spcAft>
                <a:spcPts val="0"/>
              </a:spcAft>
              <a:buSzPts val="1800"/>
              <a:buChar char="●"/>
            </a:pPr>
            <a:r>
              <a:rPr lang="en-US"/>
              <a:t>Memory, Storage, and Network</a:t>
            </a:r>
            <a:endParaRPr/>
          </a:p>
          <a:p>
            <a:pPr indent="-342900" lvl="1" marL="914400" rtl="0" algn="l">
              <a:lnSpc>
                <a:spcPct val="150000"/>
              </a:lnSpc>
              <a:spcBef>
                <a:spcPts val="0"/>
              </a:spcBef>
              <a:spcAft>
                <a:spcPts val="0"/>
              </a:spcAft>
              <a:buSzPts val="1800"/>
              <a:buChar char="○"/>
            </a:pPr>
            <a:r>
              <a:rPr lang="en-US"/>
              <a:t>Locality of data</a:t>
            </a:r>
            <a:endParaRPr/>
          </a:p>
          <a:p>
            <a:pPr indent="-342900" lvl="0" marL="457200" rtl="0" algn="l">
              <a:lnSpc>
                <a:spcPct val="150000"/>
              </a:lnSpc>
              <a:spcBef>
                <a:spcPts val="0"/>
              </a:spcBef>
              <a:spcAft>
                <a:spcPts val="0"/>
              </a:spcAft>
              <a:buSzPts val="1800"/>
              <a:buChar char="●"/>
            </a:pPr>
            <a:r>
              <a:rPr lang="en-US"/>
              <a:t>Scaling Considerations</a:t>
            </a:r>
            <a:endParaRPr/>
          </a:p>
          <a:p>
            <a:pPr indent="-342900" lvl="1" marL="914400" rtl="0" algn="l">
              <a:lnSpc>
                <a:spcPct val="150000"/>
              </a:lnSpc>
              <a:spcBef>
                <a:spcPts val="0"/>
              </a:spcBef>
              <a:spcAft>
                <a:spcPts val="0"/>
              </a:spcAft>
              <a:buSzPts val="1800"/>
              <a:buChar char="○"/>
            </a:pPr>
            <a:r>
              <a:rPr lang="en-US"/>
              <a:t>Data parallelism by Ethernet- based networking</a:t>
            </a:r>
            <a:endParaRPr/>
          </a:p>
          <a:p>
            <a:pPr indent="-342900" lvl="1" marL="914400" rtl="0" algn="l">
              <a:lnSpc>
                <a:spcPct val="150000"/>
              </a:lnSpc>
              <a:spcBef>
                <a:spcPts val="0"/>
              </a:spcBef>
              <a:spcAft>
                <a:spcPts val="0"/>
              </a:spcAft>
              <a:buSzPts val="1800"/>
              <a:buChar char="○"/>
            </a:pPr>
            <a:r>
              <a:rPr lang="en-US"/>
              <a:t>Distributed training</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8" name="Shape 238"/>
        <p:cNvGrpSpPr/>
        <p:nvPr/>
      </p:nvGrpSpPr>
      <p:grpSpPr>
        <a:xfrm>
          <a:off x="0" y="0"/>
          <a:ext cx="0" cy="0"/>
          <a:chOff x="0" y="0"/>
          <a:chExt cx="0" cy="0"/>
        </a:xfrm>
      </p:grpSpPr>
      <p:sp>
        <p:nvSpPr>
          <p:cNvPr id="239" name="Google Shape;239;g71e2ceb186_2_325"/>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1800"/>
              <a:buNone/>
            </a:pPr>
            <a:r>
              <a:rPr lang="en-US"/>
              <a:t>Resource Implications of Online Inference</a:t>
            </a:r>
            <a:endParaRPr/>
          </a:p>
        </p:txBody>
      </p:sp>
      <p:sp>
        <p:nvSpPr>
          <p:cNvPr id="240" name="Google Shape;240;g71e2ceb186_2_325"/>
          <p:cNvSpPr txBox="1"/>
          <p:nvPr>
            <p:ph idx="1" type="body"/>
          </p:nvPr>
        </p:nvSpPr>
        <p:spPr>
          <a:xfrm>
            <a:off x="838200" y="1825625"/>
            <a:ext cx="10515600" cy="43512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1000"/>
              </a:spcBef>
              <a:spcAft>
                <a:spcPts val="0"/>
              </a:spcAft>
              <a:buSzPts val="1800"/>
              <a:buNone/>
            </a:pPr>
            <a:r>
              <a:t/>
            </a:r>
            <a:endParaRPr/>
          </a:p>
        </p:txBody>
      </p:sp>
      <p:sp>
        <p:nvSpPr>
          <p:cNvPr id="241" name="Google Shape;241;g71e2ceb186_2_325"/>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pic>
        <p:nvPicPr>
          <p:cNvPr id="242" name="Google Shape;242;g71e2ceb186_2_325"/>
          <p:cNvPicPr preferRelativeResize="0"/>
          <p:nvPr/>
        </p:nvPicPr>
        <p:blipFill rotWithShape="1">
          <a:blip r:embed="rId3">
            <a:alphaModFix/>
          </a:blip>
          <a:srcRect b="0" l="0" r="0" t="0"/>
          <a:stretch/>
        </p:blipFill>
        <p:spPr>
          <a:xfrm>
            <a:off x="0" y="1849354"/>
            <a:ext cx="12192000" cy="4872093"/>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7" name="Shape 247"/>
        <p:cNvGrpSpPr/>
        <p:nvPr/>
      </p:nvGrpSpPr>
      <p:grpSpPr>
        <a:xfrm>
          <a:off x="0" y="0"/>
          <a:ext cx="0" cy="0"/>
          <a:chOff x="0" y="0"/>
          <a:chExt cx="0" cy="0"/>
        </a:xfrm>
      </p:grpSpPr>
      <p:sp>
        <p:nvSpPr>
          <p:cNvPr id="248" name="Google Shape;248;g71e2ceb186_2_333"/>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1800"/>
              <a:buNone/>
            </a:pPr>
            <a:r>
              <a:rPr lang="en-US"/>
              <a:t>ML at Datacenter Scale SCALE</a:t>
            </a:r>
            <a:endParaRPr/>
          </a:p>
        </p:txBody>
      </p:sp>
      <p:sp>
        <p:nvSpPr>
          <p:cNvPr id="249" name="Google Shape;249;g71e2ceb186_2_333"/>
          <p:cNvSpPr txBox="1"/>
          <p:nvPr>
            <p:ph idx="1" type="body"/>
          </p:nvPr>
        </p:nvSpPr>
        <p:spPr>
          <a:xfrm>
            <a:off x="838200" y="1825625"/>
            <a:ext cx="10515600" cy="4351200"/>
          </a:xfrm>
          <a:prstGeom prst="rect">
            <a:avLst/>
          </a:prstGeom>
          <a:noFill/>
          <a:ln>
            <a:noFill/>
          </a:ln>
        </p:spPr>
        <p:txBody>
          <a:bodyPr anchorCtr="0" anchor="ctr" bIns="45700" lIns="91425" spcFirstLastPara="1" rIns="91425" wrap="square" tIns="45700">
            <a:noAutofit/>
          </a:bodyPr>
          <a:lstStyle/>
          <a:p>
            <a:pPr indent="-342900" lvl="0" marL="457200" rtl="0" algn="l">
              <a:lnSpc>
                <a:spcPct val="150000"/>
              </a:lnSpc>
              <a:spcBef>
                <a:spcPts val="1000"/>
              </a:spcBef>
              <a:spcAft>
                <a:spcPts val="0"/>
              </a:spcAft>
              <a:buSzPts val="1800"/>
              <a:buChar char="●"/>
            </a:pPr>
            <a:r>
              <a:rPr lang="en-US"/>
              <a:t>Getting Data to the Models</a:t>
            </a:r>
            <a:endParaRPr/>
          </a:p>
          <a:p>
            <a:pPr indent="-342900" lvl="0" marL="457200" rtl="0" algn="l">
              <a:lnSpc>
                <a:spcPct val="150000"/>
              </a:lnSpc>
              <a:spcBef>
                <a:spcPts val="0"/>
              </a:spcBef>
              <a:spcAft>
                <a:spcPts val="0"/>
              </a:spcAft>
              <a:buSzPts val="1800"/>
              <a:buChar char="●"/>
            </a:pPr>
            <a:r>
              <a:rPr lang="en-US"/>
              <a:t>Leveraging Scale</a:t>
            </a:r>
            <a:endParaRPr/>
          </a:p>
          <a:p>
            <a:pPr indent="-342900" lvl="0" marL="457200" rtl="0" algn="l">
              <a:lnSpc>
                <a:spcPct val="150000"/>
              </a:lnSpc>
              <a:spcBef>
                <a:spcPts val="0"/>
              </a:spcBef>
              <a:spcAft>
                <a:spcPts val="0"/>
              </a:spcAft>
              <a:buSzPts val="1800"/>
              <a:buChar char="●"/>
            </a:pPr>
            <a:r>
              <a:rPr lang="en-US"/>
              <a:t>Disaster Recovery</a:t>
            </a:r>
            <a:endParaRPr/>
          </a:p>
        </p:txBody>
      </p:sp>
      <p:sp>
        <p:nvSpPr>
          <p:cNvPr id="250" name="Google Shape;250;g71e2ceb186_2_333"/>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 name="Shape 101"/>
        <p:cNvGrpSpPr/>
        <p:nvPr/>
      </p:nvGrpSpPr>
      <p:grpSpPr>
        <a:xfrm>
          <a:off x="0" y="0"/>
          <a:ext cx="0" cy="0"/>
          <a:chOff x="0" y="0"/>
          <a:chExt cx="0" cy="0"/>
        </a:xfrm>
      </p:grpSpPr>
      <p:sp>
        <p:nvSpPr>
          <p:cNvPr id="102" name="Google Shape;102;g71e2ceb186_2_204"/>
          <p:cNvSpPr txBox="1"/>
          <p:nvPr>
            <p:ph type="title"/>
          </p:nvPr>
        </p:nvSpPr>
        <p:spPr>
          <a:xfrm>
            <a:off x="838200" y="2766150"/>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1200"/>
              </a:spcBef>
              <a:spcAft>
                <a:spcPts val="0"/>
              </a:spcAft>
              <a:buSzPts val="1800"/>
              <a:buNone/>
            </a:pPr>
            <a:r>
              <a:rPr lang="en-US" sz="2800"/>
              <a:t>Applied Machine Learning at Facebook: A Datacenter Infrastructure Perspective</a:t>
            </a:r>
            <a:endParaRPr sz="1100">
              <a:latin typeface="Arial"/>
              <a:ea typeface="Arial"/>
              <a:cs typeface="Arial"/>
              <a:sym typeface="Arial"/>
            </a:endParaRPr>
          </a:p>
        </p:txBody>
      </p:sp>
      <p:sp>
        <p:nvSpPr>
          <p:cNvPr id="103" name="Google Shape;103;g71e2ceb186_2_204"/>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5" name="Shape 255"/>
        <p:cNvGrpSpPr/>
        <p:nvPr/>
      </p:nvGrpSpPr>
      <p:grpSpPr>
        <a:xfrm>
          <a:off x="0" y="0"/>
          <a:ext cx="0" cy="0"/>
          <a:chOff x="0" y="0"/>
          <a:chExt cx="0" cy="0"/>
        </a:xfrm>
      </p:grpSpPr>
      <p:sp>
        <p:nvSpPr>
          <p:cNvPr id="256" name="Google Shape;256;g71e2ceb186_2_340"/>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1800"/>
              <a:buNone/>
            </a:pPr>
            <a:r>
              <a:rPr lang="en-US"/>
              <a:t>Getting Data to the Models</a:t>
            </a:r>
            <a:endParaRPr/>
          </a:p>
        </p:txBody>
      </p:sp>
      <p:sp>
        <p:nvSpPr>
          <p:cNvPr id="257" name="Google Shape;257;g71e2ceb186_2_340"/>
          <p:cNvSpPr txBox="1"/>
          <p:nvPr>
            <p:ph idx="1" type="body"/>
          </p:nvPr>
        </p:nvSpPr>
        <p:spPr>
          <a:xfrm>
            <a:off x="838200" y="1825625"/>
            <a:ext cx="10515600" cy="4351200"/>
          </a:xfrm>
          <a:prstGeom prst="rect">
            <a:avLst/>
          </a:prstGeom>
          <a:noFill/>
          <a:ln>
            <a:noFill/>
          </a:ln>
        </p:spPr>
        <p:txBody>
          <a:bodyPr anchorCtr="0" anchor="ctr" bIns="45700" lIns="91425" spcFirstLastPara="1" rIns="91425" wrap="square" tIns="45700">
            <a:noAutofit/>
          </a:bodyPr>
          <a:lstStyle/>
          <a:p>
            <a:pPr indent="-342900" lvl="0" marL="457200" rtl="0" algn="l">
              <a:lnSpc>
                <a:spcPct val="150000"/>
              </a:lnSpc>
              <a:spcBef>
                <a:spcPts val="1000"/>
              </a:spcBef>
              <a:spcAft>
                <a:spcPts val="0"/>
              </a:spcAft>
              <a:buSzPts val="1800"/>
              <a:buChar char="●"/>
            </a:pPr>
            <a:r>
              <a:rPr lang="en-US"/>
              <a:t>Decouple the data workload from the training workload</a:t>
            </a:r>
            <a:endParaRPr/>
          </a:p>
          <a:p>
            <a:pPr indent="-342900" lvl="1" marL="914400" rtl="0" algn="l">
              <a:lnSpc>
                <a:spcPct val="150000"/>
              </a:lnSpc>
              <a:spcBef>
                <a:spcPts val="0"/>
              </a:spcBef>
              <a:spcAft>
                <a:spcPts val="0"/>
              </a:spcAft>
              <a:buSzPts val="1800"/>
              <a:buChar char="○"/>
            </a:pPr>
            <a:r>
              <a:rPr lang="en-US"/>
              <a:t>“readers”: read the data from storage, process and condense them, </a:t>
            </a:r>
            <a:endParaRPr/>
          </a:p>
          <a:p>
            <a:pPr indent="-342900" lvl="1" marL="914400" rtl="0" algn="l">
              <a:lnSpc>
                <a:spcPct val="150000"/>
              </a:lnSpc>
              <a:spcBef>
                <a:spcPts val="0"/>
              </a:spcBef>
              <a:spcAft>
                <a:spcPts val="0"/>
              </a:spcAft>
              <a:buSzPts val="1800"/>
              <a:buChar char="○"/>
            </a:pPr>
            <a:r>
              <a:rPr lang="en-US"/>
              <a:t>“trainers”: receive data from “readers” </a:t>
            </a:r>
            <a:endParaRPr/>
          </a:p>
        </p:txBody>
      </p:sp>
      <p:sp>
        <p:nvSpPr>
          <p:cNvPr id="258" name="Google Shape;258;g71e2ceb186_2_340"/>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3" name="Shape 263"/>
        <p:cNvGrpSpPr/>
        <p:nvPr/>
      </p:nvGrpSpPr>
      <p:grpSpPr>
        <a:xfrm>
          <a:off x="0" y="0"/>
          <a:ext cx="0" cy="0"/>
          <a:chOff x="0" y="0"/>
          <a:chExt cx="0" cy="0"/>
        </a:xfrm>
      </p:grpSpPr>
      <p:pic>
        <p:nvPicPr>
          <p:cNvPr id="264" name="Google Shape;264;g71e2ceb186_2_347"/>
          <p:cNvPicPr preferRelativeResize="0"/>
          <p:nvPr/>
        </p:nvPicPr>
        <p:blipFill rotWithShape="1">
          <a:blip r:embed="rId3">
            <a:alphaModFix/>
          </a:blip>
          <a:srcRect b="0" l="0" r="0" t="0"/>
          <a:stretch/>
        </p:blipFill>
        <p:spPr>
          <a:xfrm>
            <a:off x="6198946" y="2653975"/>
            <a:ext cx="5484751" cy="3365824"/>
          </a:xfrm>
          <a:prstGeom prst="rect">
            <a:avLst/>
          </a:prstGeom>
          <a:noFill/>
          <a:ln>
            <a:noFill/>
          </a:ln>
        </p:spPr>
      </p:pic>
      <p:sp>
        <p:nvSpPr>
          <p:cNvPr id="265" name="Google Shape;265;g71e2ceb186_2_347"/>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1800"/>
              <a:buNone/>
            </a:pPr>
            <a:r>
              <a:rPr lang="en-US"/>
              <a:t>Leveraging Scale</a:t>
            </a:r>
            <a:endParaRPr/>
          </a:p>
        </p:txBody>
      </p:sp>
      <p:sp>
        <p:nvSpPr>
          <p:cNvPr id="266" name="Google Shape;266;g71e2ceb186_2_347"/>
          <p:cNvSpPr txBox="1"/>
          <p:nvPr>
            <p:ph idx="1" type="body"/>
          </p:nvPr>
        </p:nvSpPr>
        <p:spPr>
          <a:xfrm>
            <a:off x="838200" y="1825625"/>
            <a:ext cx="5148900" cy="4351200"/>
          </a:xfrm>
          <a:prstGeom prst="rect">
            <a:avLst/>
          </a:prstGeom>
          <a:noFill/>
          <a:ln>
            <a:noFill/>
          </a:ln>
        </p:spPr>
        <p:txBody>
          <a:bodyPr anchorCtr="0" anchor="ctr" bIns="45700" lIns="91425" spcFirstLastPara="1" rIns="91425" wrap="square" tIns="45700">
            <a:noAutofit/>
          </a:bodyPr>
          <a:lstStyle/>
          <a:p>
            <a:pPr indent="-342900" lvl="0" marL="457200" rtl="0" algn="l">
              <a:lnSpc>
                <a:spcPct val="150000"/>
              </a:lnSpc>
              <a:spcBef>
                <a:spcPts val="1000"/>
              </a:spcBef>
              <a:spcAft>
                <a:spcPts val="0"/>
              </a:spcAft>
              <a:buSzPts val="1800"/>
              <a:buChar char="●"/>
            </a:pPr>
            <a:r>
              <a:rPr lang="en-US"/>
              <a:t>Many idle compute resources</a:t>
            </a:r>
            <a:endParaRPr/>
          </a:p>
          <a:p>
            <a:pPr indent="-342900" lvl="0" marL="457200" rtl="0" algn="l">
              <a:lnSpc>
                <a:spcPct val="150000"/>
              </a:lnSpc>
              <a:spcBef>
                <a:spcPts val="0"/>
              </a:spcBef>
              <a:spcAft>
                <a:spcPts val="0"/>
              </a:spcAft>
              <a:buSzPts val="1800"/>
              <a:buChar char="●"/>
            </a:pPr>
            <a:r>
              <a:rPr lang="en-US"/>
              <a:t>Heterogeneous hardware</a:t>
            </a:r>
            <a:endParaRPr/>
          </a:p>
          <a:p>
            <a:pPr indent="-342900" lvl="1" marL="914400" rtl="0" algn="l">
              <a:lnSpc>
                <a:spcPct val="150000"/>
              </a:lnSpc>
              <a:spcBef>
                <a:spcPts val="0"/>
              </a:spcBef>
              <a:spcAft>
                <a:spcPts val="0"/>
              </a:spcAft>
              <a:buSzPts val="1800"/>
              <a:buChar char="○"/>
            </a:pPr>
            <a:r>
              <a:rPr lang="en-US"/>
              <a:t>co-design between network topology and scheduler</a:t>
            </a:r>
            <a:endParaRPr/>
          </a:p>
        </p:txBody>
      </p:sp>
      <p:sp>
        <p:nvSpPr>
          <p:cNvPr id="267" name="Google Shape;267;g71e2ceb186_2_347"/>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2" name="Shape 272"/>
        <p:cNvGrpSpPr/>
        <p:nvPr/>
      </p:nvGrpSpPr>
      <p:grpSpPr>
        <a:xfrm>
          <a:off x="0" y="0"/>
          <a:ext cx="0" cy="0"/>
          <a:chOff x="0" y="0"/>
          <a:chExt cx="0" cy="0"/>
        </a:xfrm>
      </p:grpSpPr>
      <p:sp>
        <p:nvSpPr>
          <p:cNvPr id="273" name="Google Shape;273;g71e2ceb186_2_355"/>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1800"/>
              <a:buNone/>
            </a:pPr>
            <a:r>
              <a:rPr lang="en-US"/>
              <a:t>Disaster Recovery</a:t>
            </a:r>
            <a:endParaRPr/>
          </a:p>
        </p:txBody>
      </p:sp>
      <p:sp>
        <p:nvSpPr>
          <p:cNvPr id="274" name="Google Shape;274;g71e2ceb186_2_355"/>
          <p:cNvSpPr txBox="1"/>
          <p:nvPr>
            <p:ph idx="1" type="body"/>
          </p:nvPr>
        </p:nvSpPr>
        <p:spPr>
          <a:xfrm>
            <a:off x="838200" y="1825625"/>
            <a:ext cx="10515600" cy="4351200"/>
          </a:xfrm>
          <a:prstGeom prst="rect">
            <a:avLst/>
          </a:prstGeom>
          <a:noFill/>
          <a:ln>
            <a:noFill/>
          </a:ln>
        </p:spPr>
        <p:txBody>
          <a:bodyPr anchorCtr="0" anchor="ctr" bIns="45700" lIns="91425" spcFirstLastPara="1" rIns="91425" wrap="square" tIns="45700">
            <a:noAutofit/>
          </a:bodyPr>
          <a:lstStyle/>
          <a:p>
            <a:pPr indent="-342900" lvl="0" marL="457200" rtl="0" algn="l">
              <a:lnSpc>
                <a:spcPct val="150000"/>
              </a:lnSpc>
              <a:spcBef>
                <a:spcPts val="1000"/>
              </a:spcBef>
              <a:spcAft>
                <a:spcPts val="0"/>
              </a:spcAft>
              <a:buSzPts val="1800"/>
              <a:buChar char="●"/>
            </a:pPr>
            <a:r>
              <a:rPr lang="en-US"/>
              <a:t>Identify and fix the weakest links in infrastructure</a:t>
            </a:r>
            <a:endParaRPr/>
          </a:p>
          <a:p>
            <a:pPr indent="-342900" lvl="0" marL="457200" rtl="0" algn="l">
              <a:lnSpc>
                <a:spcPct val="150000"/>
              </a:lnSpc>
              <a:spcBef>
                <a:spcPts val="0"/>
              </a:spcBef>
              <a:spcAft>
                <a:spcPts val="0"/>
              </a:spcAft>
              <a:buSzPts val="1800"/>
              <a:buChar char="●"/>
            </a:pPr>
            <a:r>
              <a:rPr lang="en-US"/>
              <a:t>Do frequent model training</a:t>
            </a:r>
            <a:endParaRPr/>
          </a:p>
          <a:p>
            <a:pPr indent="-342900" lvl="1" marL="914400" rtl="0" algn="l">
              <a:lnSpc>
                <a:spcPct val="150000"/>
              </a:lnSpc>
              <a:spcBef>
                <a:spcPts val="0"/>
              </a:spcBef>
              <a:spcAft>
                <a:spcPts val="0"/>
              </a:spcAft>
              <a:buSzPts val="1800"/>
              <a:buChar char="○"/>
            </a:pPr>
            <a:r>
              <a:rPr lang="en-US"/>
              <a:t>e.g. Community Integrity, News Feed, Ads</a:t>
            </a:r>
            <a:endParaRPr/>
          </a:p>
        </p:txBody>
      </p:sp>
      <p:sp>
        <p:nvSpPr>
          <p:cNvPr id="275" name="Google Shape;275;g71e2ceb186_2_355"/>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0" name="Shape 280"/>
        <p:cNvGrpSpPr/>
        <p:nvPr/>
      </p:nvGrpSpPr>
      <p:grpSpPr>
        <a:xfrm>
          <a:off x="0" y="0"/>
          <a:ext cx="0" cy="0"/>
          <a:chOff x="0" y="0"/>
          <a:chExt cx="0" cy="0"/>
        </a:xfrm>
      </p:grpSpPr>
      <p:sp>
        <p:nvSpPr>
          <p:cNvPr id="281" name="Google Shape;281;g71e2ceb186_2_362"/>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1800"/>
              <a:buNone/>
            </a:pPr>
            <a:r>
              <a:rPr lang="en-US"/>
              <a:t>Infrastructure Support for Disaster Recovery</a:t>
            </a:r>
            <a:endParaRPr/>
          </a:p>
        </p:txBody>
      </p:sp>
      <p:sp>
        <p:nvSpPr>
          <p:cNvPr id="282" name="Google Shape;282;g71e2ceb186_2_362"/>
          <p:cNvSpPr txBox="1"/>
          <p:nvPr>
            <p:ph idx="1" type="body"/>
          </p:nvPr>
        </p:nvSpPr>
        <p:spPr>
          <a:xfrm>
            <a:off x="838200" y="1825625"/>
            <a:ext cx="10515600" cy="1325700"/>
          </a:xfrm>
          <a:prstGeom prst="rect">
            <a:avLst/>
          </a:prstGeom>
          <a:noFill/>
          <a:ln>
            <a:noFill/>
          </a:ln>
        </p:spPr>
        <p:txBody>
          <a:bodyPr anchorCtr="0" anchor="ctr" bIns="45700" lIns="91425" spcFirstLastPara="1" rIns="91425" wrap="square" tIns="45700">
            <a:noAutofit/>
          </a:bodyPr>
          <a:lstStyle/>
          <a:p>
            <a:pPr indent="-342900" lvl="0" marL="457200" rtl="0" algn="l">
              <a:lnSpc>
                <a:spcPct val="90000"/>
              </a:lnSpc>
              <a:spcBef>
                <a:spcPts val="1000"/>
              </a:spcBef>
              <a:spcAft>
                <a:spcPts val="0"/>
              </a:spcAft>
              <a:buSzPts val="1800"/>
              <a:buChar char="●"/>
            </a:pPr>
            <a:r>
              <a:rPr lang="en-US"/>
              <a:t>Ample compute servers </a:t>
            </a:r>
            <a:endParaRPr/>
          </a:p>
          <a:p>
            <a:pPr indent="-342900" lvl="0" marL="457200" rtl="0" algn="l">
              <a:lnSpc>
                <a:spcPct val="90000"/>
              </a:lnSpc>
              <a:spcBef>
                <a:spcPts val="1000"/>
              </a:spcBef>
              <a:spcAft>
                <a:spcPts val="0"/>
              </a:spcAft>
              <a:buSzPts val="1800"/>
              <a:buChar char="●"/>
            </a:pPr>
            <a:r>
              <a:rPr lang="en-US"/>
              <a:t>Physical locations of the GPUs to be diversified</a:t>
            </a:r>
            <a:endParaRPr/>
          </a:p>
        </p:txBody>
      </p:sp>
      <p:sp>
        <p:nvSpPr>
          <p:cNvPr id="283" name="Google Shape;283;g71e2ceb186_2_362"/>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pic>
        <p:nvPicPr>
          <p:cNvPr id="284" name="Google Shape;284;g71e2ceb186_2_362"/>
          <p:cNvPicPr preferRelativeResize="0"/>
          <p:nvPr/>
        </p:nvPicPr>
        <p:blipFill rotWithShape="1">
          <a:blip r:embed="rId3">
            <a:alphaModFix/>
          </a:blip>
          <a:srcRect b="0" l="0" r="0" t="0"/>
          <a:stretch/>
        </p:blipFill>
        <p:spPr>
          <a:xfrm>
            <a:off x="6362803" y="3286125"/>
            <a:ext cx="5606274" cy="3421224"/>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9" name="Shape 289"/>
        <p:cNvGrpSpPr/>
        <p:nvPr/>
      </p:nvGrpSpPr>
      <p:grpSpPr>
        <a:xfrm>
          <a:off x="0" y="0"/>
          <a:ext cx="0" cy="0"/>
          <a:chOff x="0" y="0"/>
          <a:chExt cx="0" cy="0"/>
        </a:xfrm>
      </p:grpSpPr>
      <p:sp>
        <p:nvSpPr>
          <p:cNvPr id="290" name="Google Shape;290;g71e2ceb186_2_370"/>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1800"/>
              <a:buNone/>
            </a:pPr>
            <a:r>
              <a:rPr lang="en-US"/>
              <a:t>Future work</a:t>
            </a:r>
            <a:endParaRPr/>
          </a:p>
        </p:txBody>
      </p:sp>
      <p:sp>
        <p:nvSpPr>
          <p:cNvPr id="291" name="Google Shape;291;g71e2ceb186_2_370"/>
          <p:cNvSpPr txBox="1"/>
          <p:nvPr>
            <p:ph idx="1" type="body"/>
          </p:nvPr>
        </p:nvSpPr>
        <p:spPr>
          <a:xfrm>
            <a:off x="838200" y="1825625"/>
            <a:ext cx="10515600" cy="4351200"/>
          </a:xfrm>
          <a:prstGeom prst="rect">
            <a:avLst/>
          </a:prstGeom>
          <a:noFill/>
          <a:ln>
            <a:noFill/>
          </a:ln>
        </p:spPr>
        <p:txBody>
          <a:bodyPr anchorCtr="0" anchor="ctr" bIns="45700" lIns="91425" spcFirstLastPara="1" rIns="91425" wrap="square" tIns="45700">
            <a:noAutofit/>
          </a:bodyPr>
          <a:lstStyle/>
          <a:p>
            <a:pPr indent="-342900" lvl="0" marL="457200" rtl="0" algn="l">
              <a:lnSpc>
                <a:spcPct val="150000"/>
              </a:lnSpc>
              <a:spcBef>
                <a:spcPts val="0"/>
              </a:spcBef>
              <a:spcAft>
                <a:spcPts val="0"/>
              </a:spcAft>
              <a:buSzPts val="1800"/>
              <a:buChar char="●"/>
            </a:pPr>
            <a:r>
              <a:rPr lang="en-US"/>
              <a:t>Do model compression</a:t>
            </a:r>
            <a:endParaRPr/>
          </a:p>
          <a:p>
            <a:pPr indent="-342900" lvl="1" marL="914400" rtl="0" algn="l">
              <a:lnSpc>
                <a:spcPct val="150000"/>
              </a:lnSpc>
              <a:spcBef>
                <a:spcPts val="0"/>
              </a:spcBef>
              <a:spcAft>
                <a:spcPts val="0"/>
              </a:spcAft>
              <a:buSzPts val="1800"/>
              <a:buChar char="○"/>
            </a:pPr>
            <a:r>
              <a:rPr lang="en-US"/>
              <a:t>quantization</a:t>
            </a:r>
            <a:endParaRPr/>
          </a:p>
          <a:p>
            <a:pPr indent="-342900" lvl="1" marL="914400" rtl="0" algn="l">
              <a:lnSpc>
                <a:spcPct val="150000"/>
              </a:lnSpc>
              <a:spcBef>
                <a:spcPts val="0"/>
              </a:spcBef>
              <a:spcAft>
                <a:spcPts val="0"/>
              </a:spcAft>
              <a:buSzPts val="1800"/>
              <a:buChar char="○"/>
            </a:pPr>
            <a:r>
              <a:rPr lang="en-US"/>
              <a:t>sparsification</a:t>
            </a:r>
            <a:endParaRPr/>
          </a:p>
          <a:p>
            <a:pPr indent="-342900" lvl="0" marL="457200" rtl="0" algn="l">
              <a:lnSpc>
                <a:spcPct val="150000"/>
              </a:lnSpc>
              <a:spcBef>
                <a:spcPts val="0"/>
              </a:spcBef>
              <a:spcAft>
                <a:spcPts val="0"/>
              </a:spcAft>
              <a:buSzPts val="1800"/>
              <a:buChar char="●"/>
            </a:pPr>
            <a:r>
              <a:rPr lang="en-US"/>
              <a:t>Reduce training time and expedite model delivery by distributed training</a:t>
            </a:r>
            <a:endParaRPr/>
          </a:p>
          <a:p>
            <a:pPr indent="-342900" lvl="1" marL="914400" rtl="0" algn="l">
              <a:lnSpc>
                <a:spcPct val="150000"/>
              </a:lnSpc>
              <a:spcBef>
                <a:spcPts val="0"/>
              </a:spcBef>
              <a:spcAft>
                <a:spcPts val="0"/>
              </a:spcAft>
              <a:buSzPts val="1800"/>
              <a:buChar char="○"/>
            </a:pPr>
            <a:r>
              <a:rPr lang="en-US"/>
              <a:t>hierarchical synchronization system (for synchronous SGD)</a:t>
            </a:r>
            <a:endParaRPr/>
          </a:p>
          <a:p>
            <a:pPr indent="-342900" lvl="1" marL="914400" rtl="0" algn="l">
              <a:lnSpc>
                <a:spcPct val="150000"/>
              </a:lnSpc>
              <a:spcBef>
                <a:spcPts val="0"/>
              </a:spcBef>
              <a:spcAft>
                <a:spcPts val="0"/>
              </a:spcAft>
              <a:buSzPts val="1800"/>
              <a:buChar char="○"/>
            </a:pPr>
            <a:r>
              <a:rPr lang="en-US"/>
              <a:t>shared parameter server (for asynchronous SGD)</a:t>
            </a:r>
            <a:endParaRPr/>
          </a:p>
        </p:txBody>
      </p:sp>
      <p:sp>
        <p:nvSpPr>
          <p:cNvPr id="292" name="Google Shape;292;g71e2ceb186_2_370"/>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7" name="Shape 297"/>
        <p:cNvGrpSpPr/>
        <p:nvPr/>
      </p:nvGrpSpPr>
      <p:grpSpPr>
        <a:xfrm>
          <a:off x="0" y="0"/>
          <a:ext cx="0" cy="0"/>
          <a:chOff x="0" y="0"/>
          <a:chExt cx="0" cy="0"/>
        </a:xfrm>
      </p:grpSpPr>
      <p:sp>
        <p:nvSpPr>
          <p:cNvPr id="298" name="Google Shape;298;g71e2ceb186_2_377"/>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1800"/>
              <a:buNone/>
            </a:pPr>
            <a:r>
              <a:rPr lang="en-US"/>
              <a:t>Discussion</a:t>
            </a:r>
            <a:endParaRPr/>
          </a:p>
        </p:txBody>
      </p:sp>
      <p:sp>
        <p:nvSpPr>
          <p:cNvPr id="299" name="Google Shape;299;g71e2ceb186_2_377"/>
          <p:cNvSpPr txBox="1"/>
          <p:nvPr>
            <p:ph idx="1" type="body"/>
          </p:nvPr>
        </p:nvSpPr>
        <p:spPr>
          <a:xfrm>
            <a:off x="838200" y="1825625"/>
            <a:ext cx="10515600" cy="4351200"/>
          </a:xfrm>
          <a:prstGeom prst="rect">
            <a:avLst/>
          </a:prstGeom>
          <a:noFill/>
          <a:ln>
            <a:noFill/>
          </a:ln>
        </p:spPr>
        <p:txBody>
          <a:bodyPr anchorCtr="0" anchor="ctr" bIns="45700" lIns="91425" spcFirstLastPara="1" rIns="91425" wrap="square" tIns="45700">
            <a:noAutofit/>
          </a:bodyPr>
          <a:lstStyle/>
          <a:p>
            <a:pPr indent="-342900" lvl="0" marL="457200" rtl="0" algn="l">
              <a:lnSpc>
                <a:spcPct val="100000"/>
              </a:lnSpc>
              <a:spcBef>
                <a:spcPts val="1000"/>
              </a:spcBef>
              <a:spcAft>
                <a:spcPts val="0"/>
              </a:spcAft>
              <a:buSzPts val="1800"/>
              <a:buChar char="●"/>
            </a:pPr>
            <a:r>
              <a:rPr lang="en-US"/>
              <a:t>How to improve Disaster Recovery for those less frequently trained services, e.g. Facer (once every few years)?</a:t>
            </a:r>
            <a:endParaRPr/>
          </a:p>
          <a:p>
            <a:pPr indent="-342900" lvl="0" marL="457200" rtl="0" algn="l">
              <a:lnSpc>
                <a:spcPct val="100000"/>
              </a:lnSpc>
              <a:spcBef>
                <a:spcPts val="0"/>
              </a:spcBef>
              <a:spcAft>
                <a:spcPts val="0"/>
              </a:spcAft>
              <a:buSzPts val="1800"/>
              <a:buChar char="●"/>
            </a:pPr>
            <a:r>
              <a:rPr lang="en-US"/>
              <a:t>Why are some models trained on CPUs, since GPUs are usually faster, e.g. News Feed, Sigma?</a:t>
            </a:r>
            <a:endParaRPr/>
          </a:p>
          <a:p>
            <a:pPr indent="-342900" lvl="0" marL="457200" rtl="0" algn="l">
              <a:lnSpc>
                <a:spcPct val="100000"/>
              </a:lnSpc>
              <a:spcBef>
                <a:spcPts val="0"/>
              </a:spcBef>
              <a:spcAft>
                <a:spcPts val="0"/>
              </a:spcAft>
              <a:buSzPts val="1800"/>
              <a:buChar char="●"/>
            </a:pPr>
            <a:r>
              <a:rPr lang="en-US"/>
              <a:t>Why does Facebook only use CPU for inference, since they have tons of inference request every day?</a:t>
            </a:r>
            <a:endParaRPr/>
          </a:p>
          <a:p>
            <a:pPr indent="-342900" lvl="0" marL="457200" rtl="0" algn="l">
              <a:lnSpc>
                <a:spcPct val="100000"/>
              </a:lnSpc>
              <a:spcBef>
                <a:spcPts val="0"/>
              </a:spcBef>
              <a:spcAft>
                <a:spcPts val="0"/>
              </a:spcAft>
              <a:buSzPts val="1800"/>
              <a:buChar char="●"/>
            </a:pPr>
            <a:r>
              <a:rPr lang="en-US"/>
              <a:t>Does FBLearner Flow have the same idea as TensorFlow?</a:t>
            </a:r>
            <a:endParaRPr/>
          </a:p>
          <a:p>
            <a:pPr indent="-342900" lvl="0" marL="457200" rtl="0" algn="l">
              <a:lnSpc>
                <a:spcPct val="100000"/>
              </a:lnSpc>
              <a:spcBef>
                <a:spcPts val="0"/>
              </a:spcBef>
              <a:spcAft>
                <a:spcPts val="0"/>
              </a:spcAft>
              <a:buSzPts val="1800"/>
              <a:buChar char="●"/>
            </a:pPr>
            <a:r>
              <a:rPr lang="en-US"/>
              <a:t>When using ONNX for modeling transferring, does ONNX optimize the model after transferring or people have to optimize on their own after they get the transferred model?</a:t>
            </a:r>
            <a:endParaRPr/>
          </a:p>
        </p:txBody>
      </p:sp>
      <p:sp>
        <p:nvSpPr>
          <p:cNvPr id="300" name="Google Shape;300;g71e2ceb186_2_377"/>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5" name="Shape 305"/>
        <p:cNvGrpSpPr/>
        <p:nvPr/>
      </p:nvGrpSpPr>
      <p:grpSpPr>
        <a:xfrm>
          <a:off x="0" y="0"/>
          <a:ext cx="0" cy="0"/>
          <a:chOff x="0" y="0"/>
          <a:chExt cx="0" cy="0"/>
        </a:xfrm>
      </p:grpSpPr>
      <p:sp>
        <p:nvSpPr>
          <p:cNvPr id="306" name="Google Shape;306;g71e2ceb186_2_459"/>
          <p:cNvSpPr txBox="1"/>
          <p:nvPr>
            <p:ph type="title"/>
          </p:nvPr>
        </p:nvSpPr>
        <p:spPr>
          <a:xfrm>
            <a:off x="838200" y="2766150"/>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1800"/>
              <a:buNone/>
            </a:pPr>
            <a:r>
              <a:rPr lang="en-US" sz="2800"/>
              <a:t>Machine Learning at Facebook: Understanding Inference at the Edge</a:t>
            </a:r>
            <a:endParaRPr sz="2800"/>
          </a:p>
          <a:p>
            <a:pPr indent="0" lvl="0" marL="0" rtl="0" algn="l">
              <a:lnSpc>
                <a:spcPct val="90000"/>
              </a:lnSpc>
              <a:spcBef>
                <a:spcPts val="0"/>
              </a:spcBef>
              <a:spcAft>
                <a:spcPts val="0"/>
              </a:spcAft>
              <a:buSzPts val="1800"/>
              <a:buNone/>
            </a:pPr>
            <a:r>
              <a:t/>
            </a:r>
            <a:endParaRPr sz="2800"/>
          </a:p>
        </p:txBody>
      </p:sp>
      <p:sp>
        <p:nvSpPr>
          <p:cNvPr id="307" name="Google Shape;307;g71e2ceb186_2_459"/>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2" name="Shape 312"/>
        <p:cNvGrpSpPr/>
        <p:nvPr/>
      </p:nvGrpSpPr>
      <p:grpSpPr>
        <a:xfrm>
          <a:off x="0" y="0"/>
          <a:ext cx="0" cy="0"/>
          <a:chOff x="0" y="0"/>
          <a:chExt cx="0" cy="0"/>
        </a:xfrm>
      </p:grpSpPr>
      <p:sp>
        <p:nvSpPr>
          <p:cNvPr id="313" name="Google Shape;313;g7d7cd4b87a_0_70"/>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1800"/>
              <a:buNone/>
            </a:pPr>
            <a:r>
              <a:rPr lang="en-US"/>
              <a:t>Inference at the Edge</a:t>
            </a:r>
            <a:endParaRPr sz="3000"/>
          </a:p>
        </p:txBody>
      </p:sp>
      <p:sp>
        <p:nvSpPr>
          <p:cNvPr id="314" name="Google Shape;314;g7d7cd4b87a_0_70"/>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315" name="Google Shape;315;g7d7cd4b87a_0_70"/>
          <p:cNvSpPr txBox="1"/>
          <p:nvPr>
            <p:ph idx="1" type="body"/>
          </p:nvPr>
        </p:nvSpPr>
        <p:spPr>
          <a:xfrm>
            <a:off x="838200" y="1873600"/>
            <a:ext cx="7757100" cy="4482900"/>
          </a:xfrm>
          <a:prstGeom prst="rect">
            <a:avLst/>
          </a:prstGeom>
          <a:noFill/>
          <a:ln>
            <a:noFill/>
          </a:ln>
        </p:spPr>
        <p:txBody>
          <a:bodyPr anchorCtr="0" anchor="t" bIns="45700" lIns="91425" spcFirstLastPara="1" rIns="91425" wrap="square" tIns="45700">
            <a:noAutofit/>
          </a:bodyPr>
          <a:lstStyle/>
          <a:p>
            <a:pPr indent="-342900" lvl="0" marL="457200" rtl="0" algn="l">
              <a:spcBef>
                <a:spcPts val="1000"/>
              </a:spcBef>
              <a:spcAft>
                <a:spcPts val="0"/>
              </a:spcAft>
              <a:buSzPts val="1800"/>
              <a:buChar char="•"/>
            </a:pPr>
            <a:r>
              <a:rPr lang="en-US"/>
              <a:t>Benefit</a:t>
            </a:r>
            <a:endParaRPr/>
          </a:p>
          <a:p>
            <a:pPr indent="-342900" lvl="1" marL="914400" rtl="0" algn="l">
              <a:spcBef>
                <a:spcPts val="1000"/>
              </a:spcBef>
              <a:spcAft>
                <a:spcPts val="0"/>
              </a:spcAft>
              <a:buSzPts val="1800"/>
              <a:buChar char="•"/>
            </a:pPr>
            <a:r>
              <a:rPr lang="en-US"/>
              <a:t>Reduced latency</a:t>
            </a:r>
            <a:endParaRPr/>
          </a:p>
          <a:p>
            <a:pPr indent="-342900" lvl="1" marL="914400" rtl="0" algn="l">
              <a:spcBef>
                <a:spcPts val="1000"/>
              </a:spcBef>
              <a:spcAft>
                <a:spcPts val="0"/>
              </a:spcAft>
              <a:buSzPts val="1800"/>
              <a:buChar char="•"/>
            </a:pPr>
            <a:r>
              <a:rPr lang="en-US"/>
              <a:t>Less dependency on network</a:t>
            </a:r>
            <a:endParaRPr/>
          </a:p>
          <a:p>
            <a:pPr indent="-342900" lvl="0" marL="457200" rtl="0" algn="l">
              <a:lnSpc>
                <a:spcPct val="90000"/>
              </a:lnSpc>
              <a:spcBef>
                <a:spcPts val="1000"/>
              </a:spcBef>
              <a:spcAft>
                <a:spcPts val="0"/>
              </a:spcAft>
              <a:buSzPts val="1800"/>
              <a:buChar char="•"/>
            </a:pPr>
            <a:r>
              <a:rPr lang="en-US"/>
              <a:t>Widely used</a:t>
            </a:r>
            <a:endParaRPr/>
          </a:p>
          <a:p>
            <a:pPr indent="-342900" lvl="1" marL="914400" rtl="0" algn="l">
              <a:lnSpc>
                <a:spcPct val="90000"/>
              </a:lnSpc>
              <a:spcBef>
                <a:spcPts val="1000"/>
              </a:spcBef>
              <a:spcAft>
                <a:spcPts val="0"/>
              </a:spcAft>
              <a:buSzPts val="1800"/>
              <a:buChar char="•"/>
            </a:pPr>
            <a:r>
              <a:rPr lang="en-US"/>
              <a:t>Augmented and virtual reality</a:t>
            </a:r>
            <a:endParaRPr/>
          </a:p>
          <a:p>
            <a:pPr indent="-342900" lvl="1" marL="914400" rtl="0" algn="l">
              <a:lnSpc>
                <a:spcPct val="90000"/>
              </a:lnSpc>
              <a:spcBef>
                <a:spcPts val="1000"/>
              </a:spcBef>
              <a:spcAft>
                <a:spcPts val="0"/>
              </a:spcAft>
              <a:buSzPts val="1800"/>
              <a:buChar char="•"/>
            </a:pPr>
            <a:r>
              <a:rPr lang="en-US"/>
              <a:t>Speech recognition</a:t>
            </a:r>
            <a:endParaRPr/>
          </a:p>
          <a:p>
            <a:pPr indent="-342900" lvl="1" marL="914400" rtl="0" algn="l">
              <a:lnSpc>
                <a:spcPct val="90000"/>
              </a:lnSpc>
              <a:spcBef>
                <a:spcPts val="1000"/>
              </a:spcBef>
              <a:spcAft>
                <a:spcPts val="0"/>
              </a:spcAft>
              <a:buSzPts val="1800"/>
              <a:buChar char="•"/>
            </a:pPr>
            <a:r>
              <a:rPr lang="en-US"/>
              <a:t>Translations</a:t>
            </a:r>
            <a:endParaRPr/>
          </a:p>
          <a:p>
            <a:pPr indent="0" lvl="0" marL="0" rtl="0" algn="l">
              <a:lnSpc>
                <a:spcPct val="90000"/>
              </a:lnSpc>
              <a:spcBef>
                <a:spcPts val="1000"/>
              </a:spcBef>
              <a:spcAft>
                <a:spcPts val="0"/>
              </a:spcAft>
              <a:buSzPts val="1800"/>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0" name="Shape 320"/>
        <p:cNvGrpSpPr/>
        <p:nvPr/>
      </p:nvGrpSpPr>
      <p:grpSpPr>
        <a:xfrm>
          <a:off x="0" y="0"/>
          <a:ext cx="0" cy="0"/>
          <a:chOff x="0" y="0"/>
          <a:chExt cx="0" cy="0"/>
        </a:xfrm>
      </p:grpSpPr>
      <p:sp>
        <p:nvSpPr>
          <p:cNvPr id="321" name="Google Shape;321;g71e2ceb186_3_102"/>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1800"/>
              <a:buNone/>
            </a:pPr>
            <a:r>
              <a:rPr lang="en-US"/>
              <a:t>Inference at the Edge</a:t>
            </a:r>
            <a:endParaRPr sz="3000"/>
          </a:p>
        </p:txBody>
      </p:sp>
      <p:sp>
        <p:nvSpPr>
          <p:cNvPr id="322" name="Google Shape;322;g71e2ceb186_3_102"/>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323" name="Google Shape;323;g71e2ceb186_3_102"/>
          <p:cNvSpPr txBox="1"/>
          <p:nvPr>
            <p:ph idx="1" type="body"/>
          </p:nvPr>
        </p:nvSpPr>
        <p:spPr>
          <a:xfrm>
            <a:off x="838200" y="1873600"/>
            <a:ext cx="10634700" cy="4482900"/>
          </a:xfrm>
          <a:prstGeom prst="rect">
            <a:avLst/>
          </a:prstGeom>
          <a:noFill/>
          <a:ln>
            <a:noFill/>
          </a:ln>
        </p:spPr>
        <p:txBody>
          <a:bodyPr anchorCtr="0" anchor="t" bIns="45700" lIns="91425" spcFirstLastPara="1" rIns="91425" wrap="square" tIns="45700">
            <a:noAutofit/>
          </a:bodyPr>
          <a:lstStyle/>
          <a:p>
            <a:pPr indent="-342900" lvl="0" marL="457200" rtl="0" algn="l">
              <a:spcBef>
                <a:spcPts val="1000"/>
              </a:spcBef>
              <a:spcAft>
                <a:spcPts val="0"/>
              </a:spcAft>
              <a:buSzPts val="1800"/>
              <a:buChar char="•"/>
            </a:pPr>
            <a:r>
              <a:rPr lang="en-US"/>
              <a:t>Benefit</a:t>
            </a:r>
            <a:endParaRPr/>
          </a:p>
          <a:p>
            <a:pPr indent="-342900" lvl="1" marL="914400" rtl="0" algn="l">
              <a:spcBef>
                <a:spcPts val="1000"/>
              </a:spcBef>
              <a:spcAft>
                <a:spcPts val="0"/>
              </a:spcAft>
              <a:buSzPts val="1800"/>
              <a:buChar char="•"/>
            </a:pPr>
            <a:r>
              <a:rPr lang="en-US"/>
              <a:t>Reduced latency</a:t>
            </a:r>
            <a:endParaRPr/>
          </a:p>
          <a:p>
            <a:pPr indent="-342900" lvl="1" marL="914400" rtl="0" algn="l">
              <a:spcBef>
                <a:spcPts val="1000"/>
              </a:spcBef>
              <a:spcAft>
                <a:spcPts val="0"/>
              </a:spcAft>
              <a:buSzPts val="1800"/>
              <a:buChar char="•"/>
            </a:pPr>
            <a:r>
              <a:rPr lang="en-US"/>
              <a:t>Less dependency on network</a:t>
            </a:r>
            <a:endParaRPr/>
          </a:p>
          <a:p>
            <a:pPr indent="-342900" lvl="0" marL="457200" rtl="0" algn="l">
              <a:lnSpc>
                <a:spcPct val="90000"/>
              </a:lnSpc>
              <a:spcBef>
                <a:spcPts val="1000"/>
              </a:spcBef>
              <a:spcAft>
                <a:spcPts val="0"/>
              </a:spcAft>
              <a:buSzPts val="1800"/>
              <a:buChar char="•"/>
            </a:pPr>
            <a:r>
              <a:rPr lang="en-US"/>
              <a:t>Widely used</a:t>
            </a:r>
            <a:endParaRPr/>
          </a:p>
          <a:p>
            <a:pPr indent="-342900" lvl="1" marL="914400" rtl="0" algn="l">
              <a:lnSpc>
                <a:spcPct val="90000"/>
              </a:lnSpc>
              <a:spcBef>
                <a:spcPts val="1000"/>
              </a:spcBef>
              <a:spcAft>
                <a:spcPts val="0"/>
              </a:spcAft>
              <a:buSzPts val="1800"/>
              <a:buChar char="•"/>
            </a:pPr>
            <a:r>
              <a:rPr lang="en-US"/>
              <a:t>Augmented and virtual reality</a:t>
            </a:r>
            <a:endParaRPr/>
          </a:p>
          <a:p>
            <a:pPr indent="-342900" lvl="1" marL="914400" rtl="0" algn="l">
              <a:lnSpc>
                <a:spcPct val="90000"/>
              </a:lnSpc>
              <a:spcBef>
                <a:spcPts val="1000"/>
              </a:spcBef>
              <a:spcAft>
                <a:spcPts val="0"/>
              </a:spcAft>
              <a:buSzPts val="1800"/>
              <a:buChar char="•"/>
            </a:pPr>
            <a:r>
              <a:rPr lang="en-US"/>
              <a:t>Speech recognition</a:t>
            </a:r>
            <a:endParaRPr/>
          </a:p>
          <a:p>
            <a:pPr indent="-342900" lvl="1" marL="914400" rtl="0" algn="l">
              <a:lnSpc>
                <a:spcPct val="90000"/>
              </a:lnSpc>
              <a:spcBef>
                <a:spcPts val="1000"/>
              </a:spcBef>
              <a:spcAft>
                <a:spcPts val="0"/>
              </a:spcAft>
              <a:buSzPts val="1800"/>
              <a:buChar char="•"/>
            </a:pPr>
            <a:r>
              <a:rPr lang="en-US"/>
              <a:t>Translations</a:t>
            </a:r>
            <a:endParaRPr/>
          </a:p>
          <a:p>
            <a:pPr indent="-342900" lvl="0" marL="457200" rtl="0" algn="l">
              <a:lnSpc>
                <a:spcPct val="90000"/>
              </a:lnSpc>
              <a:spcBef>
                <a:spcPts val="1000"/>
              </a:spcBef>
              <a:spcAft>
                <a:spcPts val="0"/>
              </a:spcAft>
              <a:buSzPts val="1800"/>
              <a:buChar char="•"/>
            </a:pPr>
            <a:r>
              <a:rPr b="1" lang="en-US"/>
              <a:t>Provide insights with data and industry experience</a:t>
            </a:r>
            <a:r>
              <a:rPr lang="en-US"/>
              <a:t> </a:t>
            </a:r>
            <a:endParaRPr/>
          </a:p>
          <a:p>
            <a:pPr indent="0" lvl="0" marL="0" rtl="0" algn="l">
              <a:lnSpc>
                <a:spcPct val="90000"/>
              </a:lnSpc>
              <a:spcBef>
                <a:spcPts val="1000"/>
              </a:spcBef>
              <a:spcAft>
                <a:spcPts val="0"/>
              </a:spcAft>
              <a:buSzPts val="1800"/>
              <a:buNone/>
            </a:pPr>
            <a:r>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8" name="Shape 328"/>
        <p:cNvGrpSpPr/>
        <p:nvPr/>
      </p:nvGrpSpPr>
      <p:grpSpPr>
        <a:xfrm>
          <a:off x="0" y="0"/>
          <a:ext cx="0" cy="0"/>
          <a:chOff x="0" y="0"/>
          <a:chExt cx="0" cy="0"/>
        </a:xfrm>
      </p:grpSpPr>
      <p:sp>
        <p:nvSpPr>
          <p:cNvPr id="329" name="Google Shape;329;g71e2ceb186_0_28"/>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SzPts val="1800"/>
              <a:buNone/>
            </a:pPr>
            <a:r>
              <a:rPr lang="en-US"/>
              <a:t>Survey of Mobile Devices: Mobile Chipset</a:t>
            </a:r>
            <a:endParaRPr/>
          </a:p>
        </p:txBody>
      </p:sp>
      <p:sp>
        <p:nvSpPr>
          <p:cNvPr id="330" name="Google Shape;330;g71e2ceb186_0_28"/>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331" name="Google Shape;331;g71e2ceb186_0_28"/>
          <p:cNvSpPr txBox="1"/>
          <p:nvPr>
            <p:ph idx="1" type="body"/>
          </p:nvPr>
        </p:nvSpPr>
        <p:spPr>
          <a:xfrm>
            <a:off x="838200" y="1873600"/>
            <a:ext cx="9693300" cy="4077900"/>
          </a:xfrm>
          <a:prstGeom prst="rect">
            <a:avLst/>
          </a:prstGeom>
          <a:noFill/>
          <a:ln>
            <a:noFill/>
          </a:ln>
        </p:spPr>
        <p:txBody>
          <a:bodyPr anchorCtr="0" anchor="t" bIns="45700" lIns="91425" spcFirstLastPara="1" rIns="91425" wrap="square" tIns="45700">
            <a:noAutofit/>
          </a:bodyPr>
          <a:lstStyle/>
          <a:p>
            <a:pPr indent="-342900" lvl="0" marL="457200" rtl="0" algn="l">
              <a:lnSpc>
                <a:spcPct val="90000"/>
              </a:lnSpc>
              <a:spcBef>
                <a:spcPts val="1000"/>
              </a:spcBef>
              <a:spcAft>
                <a:spcPts val="0"/>
              </a:spcAft>
              <a:buSzPts val="1800"/>
              <a:buChar char="•"/>
            </a:pPr>
            <a:r>
              <a:rPr lang="en-US"/>
              <a:t>No standard mobile chipsets to optimize for</a:t>
            </a:r>
            <a:endParaRPr/>
          </a:p>
          <a:p>
            <a:pPr indent="-342900" lvl="1" marL="914400" rtl="0" algn="l">
              <a:lnSpc>
                <a:spcPct val="90000"/>
              </a:lnSpc>
              <a:spcBef>
                <a:spcPts val="1000"/>
              </a:spcBef>
              <a:spcAft>
                <a:spcPts val="0"/>
              </a:spcAft>
              <a:buSzPts val="1800"/>
              <a:buChar char="•"/>
            </a:pPr>
            <a:r>
              <a:rPr lang="en-US"/>
              <a:t>The top 50 SoCs(System on a Chip) =&gt; only 65% of the market</a:t>
            </a:r>
            <a:endParaRPr/>
          </a:p>
          <a:p>
            <a:pPr indent="0" lvl="0" marL="0" rtl="0" algn="l">
              <a:lnSpc>
                <a:spcPct val="90000"/>
              </a:lnSpc>
              <a:spcBef>
                <a:spcPts val="1000"/>
              </a:spcBef>
              <a:spcAft>
                <a:spcPts val="0"/>
              </a:spcAft>
              <a:buSzPts val="1800"/>
              <a:buNone/>
            </a:pPr>
            <a:r>
              <a:t/>
            </a:r>
            <a:endParaRPr/>
          </a:p>
        </p:txBody>
      </p:sp>
      <p:pic>
        <p:nvPicPr>
          <p:cNvPr id="332" name="Google Shape;332;g71e2ceb186_0_28"/>
          <p:cNvPicPr preferRelativeResize="0"/>
          <p:nvPr/>
        </p:nvPicPr>
        <p:blipFill>
          <a:blip r:embed="rId3">
            <a:alphaModFix/>
          </a:blip>
          <a:stretch>
            <a:fillRect/>
          </a:stretch>
        </p:blipFill>
        <p:spPr>
          <a:xfrm>
            <a:off x="1251625" y="3074325"/>
            <a:ext cx="6650550" cy="35396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 name="Shape 108"/>
        <p:cNvGrpSpPr/>
        <p:nvPr/>
      </p:nvGrpSpPr>
      <p:grpSpPr>
        <a:xfrm>
          <a:off x="0" y="0"/>
          <a:ext cx="0" cy="0"/>
          <a:chOff x="0" y="0"/>
          <a:chExt cx="0" cy="0"/>
        </a:xfrm>
      </p:grpSpPr>
      <p:sp>
        <p:nvSpPr>
          <p:cNvPr id="109" name="Google Shape;109;g71e2ceb186_2_210"/>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1800"/>
              <a:buNone/>
            </a:pPr>
            <a:r>
              <a:rPr lang="en-US"/>
              <a:t>Topics</a:t>
            </a:r>
            <a:endParaRPr/>
          </a:p>
        </p:txBody>
      </p:sp>
      <p:sp>
        <p:nvSpPr>
          <p:cNvPr id="110" name="Google Shape;110;g71e2ceb186_2_210"/>
          <p:cNvSpPr txBox="1"/>
          <p:nvPr>
            <p:ph idx="1" type="body"/>
          </p:nvPr>
        </p:nvSpPr>
        <p:spPr>
          <a:xfrm>
            <a:off x="838200" y="1825625"/>
            <a:ext cx="10515600" cy="4351200"/>
          </a:xfrm>
          <a:prstGeom prst="rect">
            <a:avLst/>
          </a:prstGeom>
          <a:noFill/>
          <a:ln>
            <a:noFill/>
          </a:ln>
        </p:spPr>
        <p:txBody>
          <a:bodyPr anchorCtr="0" anchor="ctr" bIns="45700" lIns="91425" spcFirstLastPara="1" rIns="91425" wrap="square" tIns="45700">
            <a:noAutofit/>
          </a:bodyPr>
          <a:lstStyle/>
          <a:p>
            <a:pPr indent="0" lvl="0" marL="457200" rtl="0" algn="l">
              <a:lnSpc>
                <a:spcPct val="90000"/>
              </a:lnSpc>
              <a:spcBef>
                <a:spcPts val="1000"/>
              </a:spcBef>
              <a:spcAft>
                <a:spcPts val="0"/>
              </a:spcAft>
              <a:buSzPts val="1800"/>
              <a:buNone/>
            </a:pPr>
            <a:r>
              <a:rPr lang="en-US"/>
              <a:t>Overview of Facebook’s Machine Learning (ML) workloads</a:t>
            </a:r>
            <a:endParaRPr/>
          </a:p>
          <a:p>
            <a:pPr indent="-342900" lvl="0" marL="457200" rtl="0" algn="l">
              <a:lnSpc>
                <a:spcPct val="90000"/>
              </a:lnSpc>
              <a:spcBef>
                <a:spcPts val="1000"/>
              </a:spcBef>
              <a:spcAft>
                <a:spcPts val="0"/>
              </a:spcAft>
              <a:buSzPts val="1800"/>
              <a:buAutoNum type="arabicPeriod"/>
            </a:pPr>
            <a:r>
              <a:rPr lang="en-US"/>
              <a:t>ML </a:t>
            </a:r>
            <a:r>
              <a:rPr b="1" lang="en-US"/>
              <a:t>approaches</a:t>
            </a:r>
            <a:r>
              <a:rPr lang="en-US"/>
              <a:t> at Facebook</a:t>
            </a:r>
            <a:endParaRPr/>
          </a:p>
          <a:p>
            <a:pPr indent="-342900" lvl="0" marL="457200" rtl="0" algn="l">
              <a:lnSpc>
                <a:spcPct val="90000"/>
              </a:lnSpc>
              <a:spcBef>
                <a:spcPts val="0"/>
              </a:spcBef>
              <a:spcAft>
                <a:spcPts val="0"/>
              </a:spcAft>
              <a:buSzPts val="1800"/>
              <a:buAutoNum type="arabicPeriod"/>
            </a:pPr>
            <a:r>
              <a:rPr b="1" lang="en-US"/>
              <a:t>Resource</a:t>
            </a:r>
            <a:r>
              <a:rPr lang="en-US"/>
              <a:t> Implications of ML </a:t>
            </a:r>
            <a:endParaRPr/>
          </a:p>
          <a:p>
            <a:pPr indent="-342900" lvl="0" marL="457200" rtl="0" algn="l">
              <a:lnSpc>
                <a:spcPct val="90000"/>
              </a:lnSpc>
              <a:spcBef>
                <a:spcPts val="0"/>
              </a:spcBef>
              <a:spcAft>
                <a:spcPts val="0"/>
              </a:spcAft>
              <a:buSzPts val="1800"/>
              <a:buAutoNum type="arabicPeriod"/>
            </a:pPr>
            <a:r>
              <a:rPr b="1" lang="en-US"/>
              <a:t>Datacenter </a:t>
            </a:r>
            <a:r>
              <a:rPr lang="en-US"/>
              <a:t>at Facebook</a:t>
            </a:r>
            <a:endParaRPr/>
          </a:p>
          <a:p>
            <a:pPr indent="-342900" lvl="0" marL="457200" rtl="0" algn="l">
              <a:lnSpc>
                <a:spcPct val="90000"/>
              </a:lnSpc>
              <a:spcBef>
                <a:spcPts val="0"/>
              </a:spcBef>
              <a:spcAft>
                <a:spcPts val="0"/>
              </a:spcAft>
              <a:buSzPts val="1800"/>
              <a:buAutoNum type="arabicPeriod"/>
            </a:pPr>
            <a:r>
              <a:rPr lang="en-US"/>
              <a:t>Future Directions in Co-design: Hardware, Software, and Algorithms</a:t>
            </a:r>
            <a:endParaRPr/>
          </a:p>
        </p:txBody>
      </p:sp>
      <p:sp>
        <p:nvSpPr>
          <p:cNvPr id="111" name="Google Shape;111;g71e2ceb186_2_210"/>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7" name="Shape 337"/>
        <p:cNvGrpSpPr/>
        <p:nvPr/>
      </p:nvGrpSpPr>
      <p:grpSpPr>
        <a:xfrm>
          <a:off x="0" y="0"/>
          <a:ext cx="0" cy="0"/>
          <a:chOff x="0" y="0"/>
          <a:chExt cx="0" cy="0"/>
        </a:xfrm>
      </p:grpSpPr>
      <p:sp>
        <p:nvSpPr>
          <p:cNvPr id="338" name="Google Shape;338;g71e2ceb186_0_36"/>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1800"/>
              <a:buNone/>
            </a:pPr>
            <a:r>
              <a:rPr lang="en-US"/>
              <a:t>Survey of Mobile Devices: Mobile CPUs</a:t>
            </a:r>
            <a:endParaRPr sz="3000"/>
          </a:p>
        </p:txBody>
      </p:sp>
      <p:sp>
        <p:nvSpPr>
          <p:cNvPr id="339" name="Google Shape;339;g71e2ceb186_0_36"/>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340" name="Google Shape;340;g71e2ceb186_0_36"/>
          <p:cNvSpPr txBox="1"/>
          <p:nvPr>
            <p:ph idx="1" type="body"/>
          </p:nvPr>
        </p:nvSpPr>
        <p:spPr>
          <a:xfrm>
            <a:off x="838200" y="1873600"/>
            <a:ext cx="7282800" cy="40779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1000"/>
              </a:spcBef>
              <a:spcAft>
                <a:spcPts val="0"/>
              </a:spcAft>
              <a:buNone/>
            </a:pPr>
            <a:r>
              <a:rPr lang="en-US"/>
              <a:t>Mobile CPUs show little diversity</a:t>
            </a:r>
            <a:endParaRPr/>
          </a:p>
          <a:p>
            <a:pPr indent="-342900" lvl="0" marL="457200" rtl="0" algn="l">
              <a:lnSpc>
                <a:spcPct val="90000"/>
              </a:lnSpc>
              <a:spcBef>
                <a:spcPts val="1000"/>
              </a:spcBef>
              <a:spcAft>
                <a:spcPts val="0"/>
              </a:spcAft>
              <a:buSzPts val="1800"/>
              <a:buChar char="•"/>
            </a:pPr>
            <a:r>
              <a:rPr lang="en-US"/>
              <a:t>72% mobile CPUs =&gt; more than 6 years old (2018)</a:t>
            </a:r>
            <a:endParaRPr/>
          </a:p>
          <a:p>
            <a:pPr indent="-342900" lvl="0" marL="457200" rtl="0" algn="l">
              <a:lnSpc>
                <a:spcPct val="90000"/>
              </a:lnSpc>
              <a:spcBef>
                <a:spcPts val="1000"/>
              </a:spcBef>
              <a:spcAft>
                <a:spcPts val="0"/>
              </a:spcAft>
              <a:buSzPts val="1800"/>
              <a:buChar char="•"/>
            </a:pPr>
            <a:r>
              <a:rPr lang="en-US"/>
              <a:t>Two dominant architectures</a:t>
            </a:r>
            <a:endParaRPr/>
          </a:p>
          <a:p>
            <a:pPr indent="-342900" lvl="0" marL="457200" rtl="0" algn="l">
              <a:lnSpc>
                <a:spcPct val="90000"/>
              </a:lnSpc>
              <a:spcBef>
                <a:spcPts val="1000"/>
              </a:spcBef>
              <a:spcAft>
                <a:spcPts val="0"/>
              </a:spcAft>
              <a:buSzPts val="1800"/>
              <a:buChar char="•"/>
            </a:pPr>
            <a:r>
              <a:rPr lang="en-US"/>
              <a:t>Half of the SoCs have two clusters</a:t>
            </a:r>
            <a:endParaRPr/>
          </a:p>
          <a:p>
            <a:pPr indent="-342900" lvl="1" marL="914400" rtl="0" algn="l">
              <a:lnSpc>
                <a:spcPct val="90000"/>
              </a:lnSpc>
              <a:spcBef>
                <a:spcPts val="1000"/>
              </a:spcBef>
              <a:spcAft>
                <a:spcPts val="0"/>
              </a:spcAft>
              <a:buSzPts val="1800"/>
              <a:buChar char="•"/>
            </a:pPr>
            <a:r>
              <a:rPr lang="en-US"/>
              <a:t>high performance / energy efficiency</a:t>
            </a:r>
            <a:endParaRPr/>
          </a:p>
          <a:p>
            <a:pPr indent="-342900" lvl="1" marL="914400" rtl="0" algn="l">
              <a:lnSpc>
                <a:spcPct val="90000"/>
              </a:lnSpc>
              <a:spcBef>
                <a:spcPts val="1000"/>
              </a:spcBef>
              <a:spcAft>
                <a:spcPts val="0"/>
              </a:spcAft>
              <a:buSzPts val="1800"/>
              <a:buChar char="•"/>
            </a:pPr>
            <a:r>
              <a:rPr lang="en-US"/>
              <a:t>Target high-performance cluster</a:t>
            </a:r>
            <a:endParaRPr/>
          </a:p>
          <a:p>
            <a:pPr indent="0" lvl="0" marL="0" rtl="0" algn="l">
              <a:lnSpc>
                <a:spcPct val="90000"/>
              </a:lnSpc>
              <a:spcBef>
                <a:spcPts val="1000"/>
              </a:spcBef>
              <a:spcAft>
                <a:spcPts val="0"/>
              </a:spcAft>
              <a:buSzPts val="1800"/>
              <a:buNone/>
            </a:pPr>
            <a:r>
              <a:t/>
            </a:r>
            <a:endParaRPr/>
          </a:p>
        </p:txBody>
      </p:sp>
      <p:pic>
        <p:nvPicPr>
          <p:cNvPr id="341" name="Google Shape;341;g71e2ceb186_0_36"/>
          <p:cNvPicPr preferRelativeResize="0"/>
          <p:nvPr/>
        </p:nvPicPr>
        <p:blipFill>
          <a:blip r:embed="rId3">
            <a:alphaModFix/>
          </a:blip>
          <a:stretch>
            <a:fillRect/>
          </a:stretch>
        </p:blipFill>
        <p:spPr>
          <a:xfrm>
            <a:off x="7913550" y="2427200"/>
            <a:ext cx="4057401" cy="273132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6" name="Shape 346"/>
        <p:cNvGrpSpPr/>
        <p:nvPr/>
      </p:nvGrpSpPr>
      <p:grpSpPr>
        <a:xfrm>
          <a:off x="0" y="0"/>
          <a:ext cx="0" cy="0"/>
          <a:chOff x="0" y="0"/>
          <a:chExt cx="0" cy="0"/>
        </a:xfrm>
      </p:grpSpPr>
      <p:sp>
        <p:nvSpPr>
          <p:cNvPr id="347" name="Google Shape;347;g71e2ceb186_0_0"/>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SzPts val="1800"/>
              <a:buNone/>
            </a:pPr>
            <a:r>
              <a:rPr lang="en-US"/>
              <a:t>Survey of Mobile Devices: GPU vs CPU</a:t>
            </a:r>
            <a:endParaRPr/>
          </a:p>
        </p:txBody>
      </p:sp>
      <p:sp>
        <p:nvSpPr>
          <p:cNvPr id="348" name="Google Shape;348;g71e2ceb186_0_0"/>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349" name="Google Shape;349;g71e2ceb186_0_0"/>
          <p:cNvSpPr txBox="1"/>
          <p:nvPr>
            <p:ph idx="1" type="body"/>
          </p:nvPr>
        </p:nvSpPr>
        <p:spPr>
          <a:xfrm>
            <a:off x="838200" y="1873600"/>
            <a:ext cx="10348800" cy="4077900"/>
          </a:xfrm>
          <a:prstGeom prst="rect">
            <a:avLst/>
          </a:prstGeom>
          <a:noFill/>
          <a:ln>
            <a:noFill/>
          </a:ln>
        </p:spPr>
        <p:txBody>
          <a:bodyPr anchorCtr="0" anchor="t" bIns="45700" lIns="91425" spcFirstLastPara="1" rIns="91425" wrap="square" tIns="45700">
            <a:noAutofit/>
          </a:bodyPr>
          <a:lstStyle/>
          <a:p>
            <a:pPr indent="-342900" lvl="0" marL="457200" rtl="0" algn="l">
              <a:spcBef>
                <a:spcPts val="1000"/>
              </a:spcBef>
              <a:spcAft>
                <a:spcPts val="0"/>
              </a:spcAft>
              <a:buSzPts val="1800"/>
              <a:buChar char="•"/>
            </a:pPr>
            <a:r>
              <a:rPr lang="en-US"/>
              <a:t>M</a:t>
            </a:r>
            <a:r>
              <a:rPr lang="en-US"/>
              <a:t>edian Android device =&gt; GPU performance ≈ CPU performance</a:t>
            </a:r>
            <a:endParaRPr/>
          </a:p>
          <a:p>
            <a:pPr indent="-342900" lvl="0" marL="457200" rtl="0" algn="l">
              <a:spcBef>
                <a:spcPts val="1000"/>
              </a:spcBef>
              <a:spcAft>
                <a:spcPts val="0"/>
              </a:spcAft>
              <a:buSzPts val="1800"/>
              <a:buChar char="•"/>
            </a:pPr>
            <a:r>
              <a:rPr lang="en-US"/>
              <a:t>GPU performance limited by memory bandwidth</a:t>
            </a:r>
            <a:endParaRPr/>
          </a:p>
          <a:p>
            <a:pPr indent="-342900" lvl="0" marL="457200" rtl="0" algn="l">
              <a:spcBef>
                <a:spcPts val="1000"/>
              </a:spcBef>
              <a:spcAft>
                <a:spcPts val="0"/>
              </a:spcAft>
              <a:buSzPts val="1800"/>
              <a:buChar char="•"/>
            </a:pPr>
            <a:r>
              <a:rPr lang="en-US"/>
              <a:t>As a result, the majority of inference run on CPUs</a:t>
            </a:r>
            <a:endParaRPr/>
          </a:p>
          <a:p>
            <a:pPr indent="0" lvl="0" marL="0" rtl="0" algn="l">
              <a:spcBef>
                <a:spcPts val="1000"/>
              </a:spcBef>
              <a:spcAft>
                <a:spcPts val="0"/>
              </a:spcAft>
              <a:buClr>
                <a:schemeClr val="dk1"/>
              </a:buClr>
              <a:buSzPts val="1800"/>
              <a:buFont typeface="Arial"/>
              <a:buNone/>
            </a:pPr>
            <a:r>
              <a:t/>
            </a:r>
            <a:endParaRPr/>
          </a:p>
          <a:p>
            <a:pPr indent="0" lvl="0" marL="0" rtl="0" algn="l">
              <a:lnSpc>
                <a:spcPct val="90000"/>
              </a:lnSpc>
              <a:spcBef>
                <a:spcPts val="1000"/>
              </a:spcBef>
              <a:spcAft>
                <a:spcPts val="0"/>
              </a:spcAft>
              <a:buSzPts val="1800"/>
              <a:buNone/>
            </a:pPr>
            <a:r>
              <a:t/>
            </a:r>
            <a:endParaRPr/>
          </a:p>
        </p:txBody>
      </p:sp>
      <p:pic>
        <p:nvPicPr>
          <p:cNvPr id="350" name="Google Shape;350;g71e2ceb186_0_0"/>
          <p:cNvPicPr preferRelativeResize="0"/>
          <p:nvPr/>
        </p:nvPicPr>
        <p:blipFill>
          <a:blip r:embed="rId3">
            <a:alphaModFix/>
          </a:blip>
          <a:stretch>
            <a:fillRect/>
          </a:stretch>
        </p:blipFill>
        <p:spPr>
          <a:xfrm>
            <a:off x="5887025" y="3548000"/>
            <a:ext cx="5894524" cy="3085174"/>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5" name="Shape 355"/>
        <p:cNvGrpSpPr/>
        <p:nvPr/>
      </p:nvGrpSpPr>
      <p:grpSpPr>
        <a:xfrm>
          <a:off x="0" y="0"/>
          <a:ext cx="0" cy="0"/>
          <a:chOff x="0" y="0"/>
          <a:chExt cx="0" cy="0"/>
        </a:xfrm>
      </p:grpSpPr>
      <p:sp>
        <p:nvSpPr>
          <p:cNvPr id="356" name="Google Shape;356;g71e2ceb186_3_2"/>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SzPts val="1800"/>
              <a:buNone/>
            </a:pPr>
            <a:r>
              <a:rPr lang="en-US"/>
              <a:t>Survey of Mobile Devices: Co-processors</a:t>
            </a:r>
            <a:endParaRPr/>
          </a:p>
        </p:txBody>
      </p:sp>
      <p:sp>
        <p:nvSpPr>
          <p:cNvPr id="357" name="Google Shape;357;g71e2ceb186_3_2"/>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358" name="Google Shape;358;g71e2ceb186_3_2"/>
          <p:cNvSpPr txBox="1"/>
          <p:nvPr>
            <p:ph idx="1" type="body"/>
          </p:nvPr>
        </p:nvSpPr>
        <p:spPr>
          <a:xfrm>
            <a:off x="838200" y="1873600"/>
            <a:ext cx="10348800" cy="4077900"/>
          </a:xfrm>
          <a:prstGeom prst="rect">
            <a:avLst/>
          </a:prstGeom>
          <a:noFill/>
          <a:ln>
            <a:noFill/>
          </a:ln>
        </p:spPr>
        <p:txBody>
          <a:bodyPr anchorCtr="0" anchor="t" bIns="45700" lIns="91425" spcFirstLastPara="1" rIns="91425" wrap="square" tIns="45700">
            <a:noAutofit/>
          </a:bodyPr>
          <a:lstStyle/>
          <a:p>
            <a:pPr indent="-342900" lvl="0" marL="457200" rtl="0" algn="l">
              <a:spcBef>
                <a:spcPts val="1000"/>
              </a:spcBef>
              <a:spcAft>
                <a:spcPts val="0"/>
              </a:spcAft>
              <a:buSzPts val="1800"/>
              <a:buChar char="•"/>
            </a:pPr>
            <a:r>
              <a:rPr lang="en-US"/>
              <a:t>DSPs(domain-specific co-processor)</a:t>
            </a:r>
            <a:endParaRPr/>
          </a:p>
          <a:p>
            <a:pPr indent="-342900" lvl="1" marL="914400" rtl="0" algn="l">
              <a:spcBef>
                <a:spcPts val="0"/>
              </a:spcBef>
              <a:spcAft>
                <a:spcPts val="0"/>
              </a:spcAft>
              <a:buSzPts val="1800"/>
              <a:buChar char="•"/>
            </a:pPr>
            <a:r>
              <a:rPr lang="en-US"/>
              <a:t>Higher performance with lower power consumption</a:t>
            </a:r>
            <a:endParaRPr/>
          </a:p>
          <a:p>
            <a:pPr indent="-342900" lvl="1" marL="914400" rtl="0" algn="l">
              <a:spcBef>
                <a:spcPts val="0"/>
              </a:spcBef>
              <a:spcAft>
                <a:spcPts val="0"/>
              </a:spcAft>
              <a:buSzPts val="1800"/>
              <a:buChar char="•"/>
            </a:pPr>
            <a:r>
              <a:rPr lang="en-US"/>
              <a:t>Not prevalent (5% of Qualcomm-based SoCs)</a:t>
            </a:r>
            <a:endParaRPr/>
          </a:p>
          <a:p>
            <a:pPr indent="-342900" lvl="0" marL="457200" rtl="0" algn="l">
              <a:spcBef>
                <a:spcPts val="0"/>
              </a:spcBef>
              <a:spcAft>
                <a:spcPts val="0"/>
              </a:spcAft>
              <a:buSzPts val="1800"/>
              <a:buChar char="•"/>
            </a:pPr>
            <a:r>
              <a:rPr lang="en-US"/>
              <a:t>NPUs(neural processing unit)</a:t>
            </a:r>
            <a:endParaRPr/>
          </a:p>
          <a:p>
            <a:pPr indent="-342900" lvl="1" marL="914400" rtl="0" algn="l">
              <a:spcBef>
                <a:spcPts val="0"/>
              </a:spcBef>
              <a:spcAft>
                <a:spcPts val="0"/>
              </a:spcAft>
              <a:buSzPts val="1800"/>
              <a:buChar char="•"/>
            </a:pPr>
            <a:r>
              <a:rPr lang="en-US"/>
              <a:t>Specific designed for DNN</a:t>
            </a:r>
            <a:endParaRPr/>
          </a:p>
          <a:p>
            <a:pPr indent="-342900" lvl="1" marL="914400" rtl="0" algn="l">
              <a:spcBef>
                <a:spcPts val="0"/>
              </a:spcBef>
              <a:spcAft>
                <a:spcPts val="0"/>
              </a:spcAft>
              <a:buSzPts val="1800"/>
              <a:buChar char="•"/>
            </a:pPr>
            <a:r>
              <a:rPr lang="en-US"/>
              <a:t>Not prevalent</a:t>
            </a:r>
            <a:endParaRPr/>
          </a:p>
          <a:p>
            <a:pPr indent="-342900" lvl="1" marL="914400" rtl="0" algn="l">
              <a:spcBef>
                <a:spcPts val="0"/>
              </a:spcBef>
              <a:spcAft>
                <a:spcPts val="0"/>
              </a:spcAft>
              <a:buSzPts val="1800"/>
              <a:buChar char="•"/>
            </a:pPr>
            <a:r>
              <a:rPr lang="en-US"/>
              <a:t>Fewer programmable by third parties</a:t>
            </a:r>
            <a:endParaRPr/>
          </a:p>
          <a:p>
            <a:pPr indent="0" lvl="0" marL="0" rtl="0" algn="l">
              <a:spcBef>
                <a:spcPts val="1000"/>
              </a:spcBef>
              <a:spcAft>
                <a:spcPts val="0"/>
              </a:spcAft>
              <a:buClr>
                <a:schemeClr val="dk1"/>
              </a:buClr>
              <a:buSzPts val="1800"/>
              <a:buFont typeface="Arial"/>
              <a:buNone/>
            </a:pPr>
            <a:r>
              <a:t/>
            </a:r>
            <a:endParaRPr/>
          </a:p>
          <a:p>
            <a:pPr indent="0" lvl="0" marL="0" rtl="0" algn="l">
              <a:lnSpc>
                <a:spcPct val="90000"/>
              </a:lnSpc>
              <a:spcBef>
                <a:spcPts val="1000"/>
              </a:spcBef>
              <a:spcAft>
                <a:spcPts val="0"/>
              </a:spcAft>
              <a:buSzPts val="1800"/>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3" name="Shape 363"/>
        <p:cNvGrpSpPr/>
        <p:nvPr/>
      </p:nvGrpSpPr>
      <p:grpSpPr>
        <a:xfrm>
          <a:off x="0" y="0"/>
          <a:ext cx="0" cy="0"/>
          <a:chOff x="0" y="0"/>
          <a:chExt cx="0" cy="0"/>
        </a:xfrm>
      </p:grpSpPr>
      <p:sp>
        <p:nvSpPr>
          <p:cNvPr id="364" name="Google Shape;364;g71e2ceb186_3_10"/>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SzPts val="1800"/>
              <a:buNone/>
            </a:pPr>
            <a:r>
              <a:rPr lang="en-US"/>
              <a:t>Survey of Mobile Devices: </a:t>
            </a:r>
            <a:r>
              <a:rPr lang="en-US" sz="2400"/>
              <a:t>Programmability of Co-processors</a:t>
            </a:r>
            <a:endParaRPr sz="2400"/>
          </a:p>
        </p:txBody>
      </p:sp>
      <p:sp>
        <p:nvSpPr>
          <p:cNvPr id="365" name="Google Shape;365;g71e2ceb186_3_10"/>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366" name="Google Shape;366;g71e2ceb186_3_10"/>
          <p:cNvSpPr txBox="1"/>
          <p:nvPr>
            <p:ph idx="1" type="body"/>
          </p:nvPr>
        </p:nvSpPr>
        <p:spPr>
          <a:xfrm>
            <a:off x="838200" y="1873600"/>
            <a:ext cx="10348800" cy="4077900"/>
          </a:xfrm>
          <a:prstGeom prst="rect">
            <a:avLst/>
          </a:prstGeom>
          <a:noFill/>
          <a:ln>
            <a:noFill/>
          </a:ln>
        </p:spPr>
        <p:txBody>
          <a:bodyPr anchorCtr="0" anchor="t" bIns="45700" lIns="91425" spcFirstLastPara="1" rIns="91425" wrap="square" tIns="45700">
            <a:noAutofit/>
          </a:bodyPr>
          <a:lstStyle/>
          <a:p>
            <a:pPr indent="-342900" lvl="0" marL="457200" rtl="0" algn="l">
              <a:spcBef>
                <a:spcPts val="1000"/>
              </a:spcBef>
              <a:spcAft>
                <a:spcPts val="0"/>
              </a:spcAft>
              <a:buSzPts val="1800"/>
              <a:buChar char="•"/>
            </a:pPr>
            <a:r>
              <a:rPr lang="en-US"/>
              <a:t>OpenCL</a:t>
            </a:r>
            <a:endParaRPr/>
          </a:p>
          <a:p>
            <a:pPr indent="-342900" lvl="1" marL="914400" rtl="0" algn="l">
              <a:spcBef>
                <a:spcPts val="0"/>
              </a:spcBef>
              <a:spcAft>
                <a:spcPts val="0"/>
              </a:spcAft>
              <a:buSzPts val="1800"/>
              <a:buChar char="•"/>
            </a:pPr>
            <a:r>
              <a:rPr lang="en-US"/>
              <a:t>No conformance tests</a:t>
            </a:r>
            <a:endParaRPr/>
          </a:p>
          <a:p>
            <a:pPr indent="-342900" lvl="1" marL="914400" rtl="0" algn="l">
              <a:spcBef>
                <a:spcPts val="0"/>
              </a:spcBef>
              <a:spcAft>
                <a:spcPts val="0"/>
              </a:spcAft>
              <a:buSzPts val="1800"/>
              <a:buChar char="•"/>
            </a:pPr>
            <a:r>
              <a:rPr lang="en-US"/>
              <a:t>Not stable =&gt; 1% of the devices crash when loading OpenCL</a:t>
            </a:r>
            <a:endParaRPr/>
          </a:p>
          <a:p>
            <a:pPr indent="-342900" lvl="0" marL="457200" rtl="0" algn="l">
              <a:spcBef>
                <a:spcPts val="0"/>
              </a:spcBef>
              <a:spcAft>
                <a:spcPts val="0"/>
              </a:spcAft>
              <a:buSzPts val="1800"/>
              <a:buChar char="•"/>
            </a:pPr>
            <a:r>
              <a:rPr lang="en-US"/>
              <a:t>OpenGL ES and Vulkan</a:t>
            </a:r>
            <a:endParaRPr/>
          </a:p>
          <a:p>
            <a:pPr indent="-342900" lvl="1" marL="914400" rtl="0" algn="l">
              <a:spcBef>
                <a:spcPts val="0"/>
              </a:spcBef>
              <a:spcAft>
                <a:spcPts val="0"/>
              </a:spcAft>
              <a:buSzPts val="1800"/>
              <a:buChar char="•"/>
            </a:pPr>
            <a:r>
              <a:rPr lang="en-US"/>
              <a:t>Not supported by all devices</a:t>
            </a:r>
            <a:endParaRPr/>
          </a:p>
          <a:p>
            <a:pPr indent="-342900" lvl="2" marL="1371600" rtl="0" algn="l">
              <a:spcBef>
                <a:spcPts val="0"/>
              </a:spcBef>
              <a:spcAft>
                <a:spcPts val="0"/>
              </a:spcAft>
              <a:buSzPts val="1800"/>
              <a:buChar char="•"/>
            </a:pPr>
            <a:r>
              <a:rPr lang="en-US"/>
              <a:t>83% =&gt; OpenGL ES 3.0 (or newer)</a:t>
            </a:r>
            <a:endParaRPr/>
          </a:p>
          <a:p>
            <a:pPr indent="-342900" lvl="2" marL="1371600" rtl="0" algn="l">
              <a:spcBef>
                <a:spcPts val="0"/>
              </a:spcBef>
              <a:spcAft>
                <a:spcPts val="0"/>
              </a:spcAft>
              <a:buSzPts val="1800"/>
              <a:buChar char="•"/>
            </a:pPr>
            <a:r>
              <a:rPr lang="en-US"/>
              <a:t>52% =&gt; OpenGL ES 3.1 (or newer)</a:t>
            </a:r>
            <a:endParaRPr/>
          </a:p>
          <a:p>
            <a:pPr indent="-342900" lvl="2" marL="1371600" rtl="0" algn="l">
              <a:spcBef>
                <a:spcPts val="0"/>
              </a:spcBef>
              <a:spcAft>
                <a:spcPts val="0"/>
              </a:spcAft>
              <a:buSzPts val="1800"/>
              <a:buChar char="•"/>
            </a:pPr>
            <a:r>
              <a:rPr lang="en-US"/>
              <a:t>36% =&gt; Vulkan</a:t>
            </a:r>
            <a:endParaRPr/>
          </a:p>
          <a:p>
            <a:pPr indent="-342900" lvl="0" marL="457200" rtl="0" algn="l">
              <a:spcBef>
                <a:spcPts val="0"/>
              </a:spcBef>
              <a:spcAft>
                <a:spcPts val="0"/>
              </a:spcAft>
              <a:buSzPts val="1800"/>
              <a:buChar char="•"/>
            </a:pPr>
            <a:r>
              <a:rPr lang="en-US"/>
              <a:t>More research and engineering efforts</a:t>
            </a:r>
            <a:endParaRPr/>
          </a:p>
          <a:p>
            <a:pPr indent="0" lvl="0" marL="0" rtl="0" algn="l">
              <a:spcBef>
                <a:spcPts val="1000"/>
              </a:spcBef>
              <a:spcAft>
                <a:spcPts val="0"/>
              </a:spcAft>
              <a:buClr>
                <a:schemeClr val="dk1"/>
              </a:buClr>
              <a:buSzPts val="1800"/>
              <a:buFont typeface="Arial"/>
              <a:buNone/>
            </a:pPr>
            <a:r>
              <a:t/>
            </a:r>
            <a:endParaRPr/>
          </a:p>
          <a:p>
            <a:pPr indent="0" lvl="0" marL="0" rtl="0" algn="l">
              <a:lnSpc>
                <a:spcPct val="90000"/>
              </a:lnSpc>
              <a:spcBef>
                <a:spcPts val="1000"/>
              </a:spcBef>
              <a:spcAft>
                <a:spcPts val="0"/>
              </a:spcAft>
              <a:buSzPts val="1800"/>
              <a:buNone/>
            </a:pPr>
            <a:r>
              <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1" name="Shape 371"/>
        <p:cNvGrpSpPr/>
        <p:nvPr/>
      </p:nvGrpSpPr>
      <p:grpSpPr>
        <a:xfrm>
          <a:off x="0" y="0"/>
          <a:ext cx="0" cy="0"/>
          <a:chOff x="0" y="0"/>
          <a:chExt cx="0" cy="0"/>
        </a:xfrm>
      </p:grpSpPr>
      <p:sp>
        <p:nvSpPr>
          <p:cNvPr id="372" name="Google Shape;372;g71e2ceb186_3_17"/>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SzPts val="1800"/>
              <a:buNone/>
            </a:pPr>
            <a:r>
              <a:rPr lang="en-US"/>
              <a:t>Machine Learning</a:t>
            </a:r>
            <a:r>
              <a:rPr lang="en-US"/>
              <a:t> </a:t>
            </a:r>
            <a:r>
              <a:rPr lang="en-US"/>
              <a:t>at Facebook</a:t>
            </a:r>
            <a:endParaRPr/>
          </a:p>
        </p:txBody>
      </p:sp>
      <p:sp>
        <p:nvSpPr>
          <p:cNvPr id="373" name="Google Shape;373;g71e2ceb186_3_17"/>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374" name="Google Shape;374;g71e2ceb186_3_17"/>
          <p:cNvSpPr txBox="1"/>
          <p:nvPr>
            <p:ph idx="1" type="body"/>
          </p:nvPr>
        </p:nvSpPr>
        <p:spPr>
          <a:xfrm>
            <a:off x="838200" y="1873600"/>
            <a:ext cx="10348800" cy="4077900"/>
          </a:xfrm>
          <a:prstGeom prst="rect">
            <a:avLst/>
          </a:prstGeom>
          <a:noFill/>
          <a:ln>
            <a:noFill/>
          </a:ln>
        </p:spPr>
        <p:txBody>
          <a:bodyPr anchorCtr="0" anchor="t" bIns="45700" lIns="91425" spcFirstLastPara="1" rIns="91425" wrap="square" tIns="45700">
            <a:noAutofit/>
          </a:bodyPr>
          <a:lstStyle/>
          <a:p>
            <a:pPr indent="-342900" lvl="0" marL="457200" rtl="0" algn="l">
              <a:spcBef>
                <a:spcPts val="1000"/>
              </a:spcBef>
              <a:spcAft>
                <a:spcPts val="0"/>
              </a:spcAft>
              <a:buSzPts val="1800"/>
              <a:buChar char="•"/>
            </a:pPr>
            <a:r>
              <a:t/>
            </a:r>
            <a:endParaRPr/>
          </a:p>
          <a:p>
            <a:pPr indent="0" lvl="0" marL="0" rtl="0" algn="l">
              <a:spcBef>
                <a:spcPts val="1000"/>
              </a:spcBef>
              <a:spcAft>
                <a:spcPts val="0"/>
              </a:spcAft>
              <a:buClr>
                <a:schemeClr val="dk1"/>
              </a:buClr>
              <a:buSzPts val="1800"/>
              <a:buFont typeface="Arial"/>
              <a:buNone/>
            </a:pPr>
            <a:r>
              <a:t/>
            </a:r>
            <a:endParaRPr/>
          </a:p>
          <a:p>
            <a:pPr indent="0" lvl="0" marL="0" rtl="0" algn="l">
              <a:lnSpc>
                <a:spcPct val="90000"/>
              </a:lnSpc>
              <a:spcBef>
                <a:spcPts val="1000"/>
              </a:spcBef>
              <a:spcAft>
                <a:spcPts val="0"/>
              </a:spcAft>
              <a:buSzPts val="1800"/>
              <a:buNone/>
            </a:pPr>
            <a:r>
              <a:t/>
            </a:r>
            <a:endParaRPr/>
          </a:p>
        </p:txBody>
      </p:sp>
      <p:pic>
        <p:nvPicPr>
          <p:cNvPr id="375" name="Google Shape;375;g71e2ceb186_3_17"/>
          <p:cNvPicPr preferRelativeResize="0"/>
          <p:nvPr/>
        </p:nvPicPr>
        <p:blipFill>
          <a:blip r:embed="rId3">
            <a:alphaModFix/>
          </a:blip>
          <a:stretch>
            <a:fillRect/>
          </a:stretch>
        </p:blipFill>
        <p:spPr>
          <a:xfrm>
            <a:off x="319575" y="1331400"/>
            <a:ext cx="10754550" cy="539005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0" name="Shape 380"/>
        <p:cNvGrpSpPr/>
        <p:nvPr/>
      </p:nvGrpSpPr>
      <p:grpSpPr>
        <a:xfrm>
          <a:off x="0" y="0"/>
          <a:ext cx="0" cy="0"/>
          <a:chOff x="0" y="0"/>
          <a:chExt cx="0" cy="0"/>
        </a:xfrm>
      </p:grpSpPr>
      <p:sp>
        <p:nvSpPr>
          <p:cNvPr id="381" name="Google Shape;381;g71e2ceb186_3_50"/>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SzPts val="1800"/>
              <a:buNone/>
            </a:pPr>
            <a:r>
              <a:rPr lang="en-US"/>
              <a:t>Machine Learning at Facebook</a:t>
            </a:r>
            <a:endParaRPr/>
          </a:p>
        </p:txBody>
      </p:sp>
      <p:sp>
        <p:nvSpPr>
          <p:cNvPr id="382" name="Google Shape;382;g71e2ceb186_3_50"/>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383" name="Google Shape;383;g71e2ceb186_3_50"/>
          <p:cNvSpPr txBox="1"/>
          <p:nvPr>
            <p:ph idx="1" type="body"/>
          </p:nvPr>
        </p:nvSpPr>
        <p:spPr>
          <a:xfrm>
            <a:off x="838200" y="1873600"/>
            <a:ext cx="10348800" cy="4077900"/>
          </a:xfrm>
          <a:prstGeom prst="rect">
            <a:avLst/>
          </a:prstGeom>
          <a:noFill/>
          <a:ln>
            <a:noFill/>
          </a:ln>
        </p:spPr>
        <p:txBody>
          <a:bodyPr anchorCtr="0" anchor="t" bIns="45700" lIns="91425" spcFirstLastPara="1" rIns="91425" wrap="square" tIns="45700">
            <a:noAutofit/>
          </a:bodyPr>
          <a:lstStyle/>
          <a:p>
            <a:pPr indent="-342900" lvl="0" marL="457200" rtl="0" algn="l">
              <a:spcBef>
                <a:spcPts val="1000"/>
              </a:spcBef>
              <a:spcAft>
                <a:spcPts val="0"/>
              </a:spcAft>
              <a:buSzPts val="1800"/>
              <a:buChar char="•"/>
            </a:pPr>
            <a:r>
              <a:t/>
            </a:r>
            <a:endParaRPr/>
          </a:p>
          <a:p>
            <a:pPr indent="0" lvl="0" marL="0" rtl="0" algn="l">
              <a:spcBef>
                <a:spcPts val="1000"/>
              </a:spcBef>
              <a:spcAft>
                <a:spcPts val="0"/>
              </a:spcAft>
              <a:buClr>
                <a:schemeClr val="dk1"/>
              </a:buClr>
              <a:buSzPts val="1800"/>
              <a:buFont typeface="Arial"/>
              <a:buNone/>
            </a:pPr>
            <a:r>
              <a:t/>
            </a:r>
            <a:endParaRPr/>
          </a:p>
          <a:p>
            <a:pPr indent="0" lvl="0" marL="0" rtl="0" algn="l">
              <a:lnSpc>
                <a:spcPct val="90000"/>
              </a:lnSpc>
              <a:spcBef>
                <a:spcPts val="1000"/>
              </a:spcBef>
              <a:spcAft>
                <a:spcPts val="0"/>
              </a:spcAft>
              <a:buSzPts val="1800"/>
              <a:buNone/>
            </a:pPr>
            <a:r>
              <a:t/>
            </a:r>
            <a:endParaRPr/>
          </a:p>
        </p:txBody>
      </p:sp>
      <p:pic>
        <p:nvPicPr>
          <p:cNvPr id="384" name="Google Shape;384;g71e2ceb186_3_50"/>
          <p:cNvPicPr preferRelativeResize="0"/>
          <p:nvPr/>
        </p:nvPicPr>
        <p:blipFill>
          <a:blip r:embed="rId3">
            <a:alphaModFix/>
          </a:blip>
          <a:stretch>
            <a:fillRect/>
          </a:stretch>
        </p:blipFill>
        <p:spPr>
          <a:xfrm>
            <a:off x="319575" y="1331400"/>
            <a:ext cx="10754550" cy="5390050"/>
          </a:xfrm>
          <a:prstGeom prst="rect">
            <a:avLst/>
          </a:prstGeom>
          <a:noFill/>
          <a:ln>
            <a:noFill/>
          </a:ln>
        </p:spPr>
      </p:pic>
      <p:sp>
        <p:nvSpPr>
          <p:cNvPr id="385" name="Google Shape;385;g71e2ceb186_3_50"/>
          <p:cNvSpPr/>
          <p:nvPr/>
        </p:nvSpPr>
        <p:spPr>
          <a:xfrm>
            <a:off x="3564350" y="1624275"/>
            <a:ext cx="1218300" cy="7284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0" name="Shape 390"/>
        <p:cNvGrpSpPr/>
        <p:nvPr/>
      </p:nvGrpSpPr>
      <p:grpSpPr>
        <a:xfrm>
          <a:off x="0" y="0"/>
          <a:ext cx="0" cy="0"/>
          <a:chOff x="0" y="0"/>
          <a:chExt cx="0" cy="0"/>
        </a:xfrm>
      </p:grpSpPr>
      <p:sp>
        <p:nvSpPr>
          <p:cNvPr id="391" name="Google Shape;391;g71e2ceb186_3_33"/>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SzPts val="1800"/>
              <a:buNone/>
            </a:pPr>
            <a:r>
              <a:rPr lang="en-US"/>
              <a:t>Machine Learning at Facebook</a:t>
            </a:r>
            <a:endParaRPr/>
          </a:p>
        </p:txBody>
      </p:sp>
      <p:sp>
        <p:nvSpPr>
          <p:cNvPr id="392" name="Google Shape;392;g71e2ceb186_3_33"/>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393" name="Google Shape;393;g71e2ceb186_3_33"/>
          <p:cNvSpPr txBox="1"/>
          <p:nvPr>
            <p:ph idx="1" type="body"/>
          </p:nvPr>
        </p:nvSpPr>
        <p:spPr>
          <a:xfrm>
            <a:off x="838200" y="1873600"/>
            <a:ext cx="10348800" cy="4077900"/>
          </a:xfrm>
          <a:prstGeom prst="rect">
            <a:avLst/>
          </a:prstGeom>
          <a:noFill/>
          <a:ln>
            <a:noFill/>
          </a:ln>
        </p:spPr>
        <p:txBody>
          <a:bodyPr anchorCtr="0" anchor="t" bIns="45700" lIns="91425" spcFirstLastPara="1" rIns="91425" wrap="square" tIns="45700">
            <a:noAutofit/>
          </a:bodyPr>
          <a:lstStyle/>
          <a:p>
            <a:pPr indent="-342900" lvl="0" marL="457200" rtl="0" algn="l">
              <a:spcBef>
                <a:spcPts val="1000"/>
              </a:spcBef>
              <a:spcAft>
                <a:spcPts val="0"/>
              </a:spcAft>
              <a:buSzPts val="1800"/>
              <a:buChar char="•"/>
            </a:pPr>
            <a:r>
              <a:t/>
            </a:r>
            <a:endParaRPr/>
          </a:p>
          <a:p>
            <a:pPr indent="0" lvl="0" marL="0" rtl="0" algn="l">
              <a:spcBef>
                <a:spcPts val="1000"/>
              </a:spcBef>
              <a:spcAft>
                <a:spcPts val="0"/>
              </a:spcAft>
              <a:buClr>
                <a:schemeClr val="dk1"/>
              </a:buClr>
              <a:buSzPts val="1800"/>
              <a:buFont typeface="Arial"/>
              <a:buNone/>
            </a:pPr>
            <a:r>
              <a:t/>
            </a:r>
            <a:endParaRPr/>
          </a:p>
          <a:p>
            <a:pPr indent="0" lvl="0" marL="0" rtl="0" algn="l">
              <a:lnSpc>
                <a:spcPct val="90000"/>
              </a:lnSpc>
              <a:spcBef>
                <a:spcPts val="1000"/>
              </a:spcBef>
              <a:spcAft>
                <a:spcPts val="0"/>
              </a:spcAft>
              <a:buSzPts val="1800"/>
              <a:buNone/>
            </a:pPr>
            <a:r>
              <a:t/>
            </a:r>
            <a:endParaRPr/>
          </a:p>
        </p:txBody>
      </p:sp>
      <p:pic>
        <p:nvPicPr>
          <p:cNvPr id="394" name="Google Shape;394;g71e2ceb186_3_33"/>
          <p:cNvPicPr preferRelativeResize="0"/>
          <p:nvPr/>
        </p:nvPicPr>
        <p:blipFill>
          <a:blip r:embed="rId3">
            <a:alphaModFix/>
          </a:blip>
          <a:stretch>
            <a:fillRect/>
          </a:stretch>
        </p:blipFill>
        <p:spPr>
          <a:xfrm>
            <a:off x="319575" y="1331400"/>
            <a:ext cx="10754550" cy="5390050"/>
          </a:xfrm>
          <a:prstGeom prst="rect">
            <a:avLst/>
          </a:prstGeom>
          <a:noFill/>
          <a:ln>
            <a:noFill/>
          </a:ln>
        </p:spPr>
      </p:pic>
      <p:sp>
        <p:nvSpPr>
          <p:cNvPr id="395" name="Google Shape;395;g71e2ceb186_3_33"/>
          <p:cNvSpPr/>
          <p:nvPr/>
        </p:nvSpPr>
        <p:spPr>
          <a:xfrm>
            <a:off x="3577250" y="2539525"/>
            <a:ext cx="1218300" cy="7284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0" name="Shape 400"/>
        <p:cNvGrpSpPr/>
        <p:nvPr/>
      </p:nvGrpSpPr>
      <p:grpSpPr>
        <a:xfrm>
          <a:off x="0" y="0"/>
          <a:ext cx="0" cy="0"/>
          <a:chOff x="0" y="0"/>
          <a:chExt cx="0" cy="0"/>
        </a:xfrm>
      </p:grpSpPr>
      <p:sp>
        <p:nvSpPr>
          <p:cNvPr id="401" name="Google Shape;401;g71e2ceb186_3_41"/>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SzPts val="1800"/>
              <a:buNone/>
            </a:pPr>
            <a:r>
              <a:rPr lang="en-US"/>
              <a:t>Machine Learning at Facebook</a:t>
            </a:r>
            <a:endParaRPr/>
          </a:p>
        </p:txBody>
      </p:sp>
      <p:sp>
        <p:nvSpPr>
          <p:cNvPr id="402" name="Google Shape;402;g71e2ceb186_3_41"/>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403" name="Google Shape;403;g71e2ceb186_3_41"/>
          <p:cNvSpPr txBox="1"/>
          <p:nvPr>
            <p:ph idx="1" type="body"/>
          </p:nvPr>
        </p:nvSpPr>
        <p:spPr>
          <a:xfrm>
            <a:off x="838200" y="1873600"/>
            <a:ext cx="10348800" cy="4077900"/>
          </a:xfrm>
          <a:prstGeom prst="rect">
            <a:avLst/>
          </a:prstGeom>
          <a:noFill/>
          <a:ln>
            <a:noFill/>
          </a:ln>
        </p:spPr>
        <p:txBody>
          <a:bodyPr anchorCtr="0" anchor="t" bIns="45700" lIns="91425" spcFirstLastPara="1" rIns="91425" wrap="square" tIns="45700">
            <a:noAutofit/>
          </a:bodyPr>
          <a:lstStyle/>
          <a:p>
            <a:pPr indent="-342900" lvl="0" marL="457200" rtl="0" algn="l">
              <a:spcBef>
                <a:spcPts val="1000"/>
              </a:spcBef>
              <a:spcAft>
                <a:spcPts val="0"/>
              </a:spcAft>
              <a:buSzPts val="1800"/>
              <a:buChar char="•"/>
            </a:pPr>
            <a:r>
              <a:t/>
            </a:r>
            <a:endParaRPr/>
          </a:p>
          <a:p>
            <a:pPr indent="0" lvl="0" marL="0" rtl="0" algn="l">
              <a:spcBef>
                <a:spcPts val="1000"/>
              </a:spcBef>
              <a:spcAft>
                <a:spcPts val="0"/>
              </a:spcAft>
              <a:buClr>
                <a:schemeClr val="dk1"/>
              </a:buClr>
              <a:buSzPts val="1800"/>
              <a:buFont typeface="Arial"/>
              <a:buNone/>
            </a:pPr>
            <a:r>
              <a:t/>
            </a:r>
            <a:endParaRPr/>
          </a:p>
          <a:p>
            <a:pPr indent="0" lvl="0" marL="0" rtl="0" algn="l">
              <a:lnSpc>
                <a:spcPct val="90000"/>
              </a:lnSpc>
              <a:spcBef>
                <a:spcPts val="1000"/>
              </a:spcBef>
              <a:spcAft>
                <a:spcPts val="0"/>
              </a:spcAft>
              <a:buSzPts val="1800"/>
              <a:buNone/>
            </a:pPr>
            <a:r>
              <a:t/>
            </a:r>
            <a:endParaRPr/>
          </a:p>
        </p:txBody>
      </p:sp>
      <p:pic>
        <p:nvPicPr>
          <p:cNvPr id="404" name="Google Shape;404;g71e2ceb186_3_41"/>
          <p:cNvPicPr preferRelativeResize="0"/>
          <p:nvPr/>
        </p:nvPicPr>
        <p:blipFill>
          <a:blip r:embed="rId3">
            <a:alphaModFix/>
          </a:blip>
          <a:stretch>
            <a:fillRect/>
          </a:stretch>
        </p:blipFill>
        <p:spPr>
          <a:xfrm>
            <a:off x="319575" y="1331400"/>
            <a:ext cx="10754550" cy="5390050"/>
          </a:xfrm>
          <a:prstGeom prst="rect">
            <a:avLst/>
          </a:prstGeom>
          <a:noFill/>
          <a:ln>
            <a:noFill/>
          </a:ln>
        </p:spPr>
      </p:pic>
      <p:sp>
        <p:nvSpPr>
          <p:cNvPr id="405" name="Google Shape;405;g71e2ceb186_3_41"/>
          <p:cNvSpPr/>
          <p:nvPr/>
        </p:nvSpPr>
        <p:spPr>
          <a:xfrm>
            <a:off x="3564350" y="3441900"/>
            <a:ext cx="1218300" cy="7284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0" name="Shape 410"/>
        <p:cNvGrpSpPr/>
        <p:nvPr/>
      </p:nvGrpSpPr>
      <p:grpSpPr>
        <a:xfrm>
          <a:off x="0" y="0"/>
          <a:ext cx="0" cy="0"/>
          <a:chOff x="0" y="0"/>
          <a:chExt cx="0" cy="0"/>
        </a:xfrm>
      </p:grpSpPr>
      <p:sp>
        <p:nvSpPr>
          <p:cNvPr id="411" name="Google Shape;411;g71e2ceb186_3_165"/>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SzPts val="1800"/>
              <a:buNone/>
            </a:pPr>
            <a:r>
              <a:rPr lang="en-US"/>
              <a:t>Machine Learning at Facebook</a:t>
            </a:r>
            <a:endParaRPr/>
          </a:p>
        </p:txBody>
      </p:sp>
      <p:sp>
        <p:nvSpPr>
          <p:cNvPr id="412" name="Google Shape;412;g71e2ceb186_3_165"/>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413" name="Google Shape;413;g71e2ceb186_3_165"/>
          <p:cNvSpPr txBox="1"/>
          <p:nvPr>
            <p:ph idx="1" type="body"/>
          </p:nvPr>
        </p:nvSpPr>
        <p:spPr>
          <a:xfrm>
            <a:off x="838200" y="1873600"/>
            <a:ext cx="10348800" cy="4077900"/>
          </a:xfrm>
          <a:prstGeom prst="rect">
            <a:avLst/>
          </a:prstGeom>
          <a:noFill/>
          <a:ln>
            <a:noFill/>
          </a:ln>
        </p:spPr>
        <p:txBody>
          <a:bodyPr anchorCtr="0" anchor="t" bIns="45700" lIns="91425" spcFirstLastPara="1" rIns="91425" wrap="square" tIns="45700">
            <a:noAutofit/>
          </a:bodyPr>
          <a:lstStyle/>
          <a:p>
            <a:pPr indent="-342900" lvl="0" marL="457200" rtl="0" algn="l">
              <a:spcBef>
                <a:spcPts val="1000"/>
              </a:spcBef>
              <a:spcAft>
                <a:spcPts val="0"/>
              </a:spcAft>
              <a:buSzPts val="1800"/>
              <a:buChar char="•"/>
            </a:pPr>
            <a:r>
              <a:t/>
            </a:r>
            <a:endParaRPr/>
          </a:p>
          <a:p>
            <a:pPr indent="0" lvl="0" marL="0" rtl="0" algn="l">
              <a:spcBef>
                <a:spcPts val="1000"/>
              </a:spcBef>
              <a:spcAft>
                <a:spcPts val="0"/>
              </a:spcAft>
              <a:buClr>
                <a:schemeClr val="dk1"/>
              </a:buClr>
              <a:buSzPts val="1800"/>
              <a:buFont typeface="Arial"/>
              <a:buNone/>
            </a:pPr>
            <a:r>
              <a:t/>
            </a:r>
            <a:endParaRPr/>
          </a:p>
          <a:p>
            <a:pPr indent="0" lvl="0" marL="0" rtl="0" algn="l">
              <a:lnSpc>
                <a:spcPct val="90000"/>
              </a:lnSpc>
              <a:spcBef>
                <a:spcPts val="1000"/>
              </a:spcBef>
              <a:spcAft>
                <a:spcPts val="0"/>
              </a:spcAft>
              <a:buSzPts val="1800"/>
              <a:buNone/>
            </a:pPr>
            <a:r>
              <a:t/>
            </a:r>
            <a:endParaRPr/>
          </a:p>
        </p:txBody>
      </p:sp>
      <p:pic>
        <p:nvPicPr>
          <p:cNvPr id="414" name="Google Shape;414;g71e2ceb186_3_165"/>
          <p:cNvPicPr preferRelativeResize="0"/>
          <p:nvPr/>
        </p:nvPicPr>
        <p:blipFill>
          <a:blip r:embed="rId3">
            <a:alphaModFix/>
          </a:blip>
          <a:stretch>
            <a:fillRect/>
          </a:stretch>
        </p:blipFill>
        <p:spPr>
          <a:xfrm>
            <a:off x="319575" y="1331400"/>
            <a:ext cx="10754550" cy="5390050"/>
          </a:xfrm>
          <a:prstGeom prst="rect">
            <a:avLst/>
          </a:prstGeom>
          <a:noFill/>
          <a:ln>
            <a:noFill/>
          </a:ln>
        </p:spPr>
      </p:pic>
      <p:sp>
        <p:nvSpPr>
          <p:cNvPr id="415" name="Google Shape;415;g71e2ceb186_3_165"/>
          <p:cNvSpPr/>
          <p:nvPr/>
        </p:nvSpPr>
        <p:spPr>
          <a:xfrm>
            <a:off x="7339650" y="3482650"/>
            <a:ext cx="1460400" cy="25944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0" name="Shape 420"/>
        <p:cNvGrpSpPr/>
        <p:nvPr/>
      </p:nvGrpSpPr>
      <p:grpSpPr>
        <a:xfrm>
          <a:off x="0" y="0"/>
          <a:ext cx="0" cy="0"/>
          <a:chOff x="0" y="0"/>
          <a:chExt cx="0" cy="0"/>
        </a:xfrm>
      </p:grpSpPr>
      <p:sp>
        <p:nvSpPr>
          <p:cNvPr id="421" name="Google Shape;421;g71e2ceb186_3_25"/>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SzPts val="1800"/>
              <a:buNone/>
            </a:pPr>
            <a:r>
              <a:rPr lang="en-US"/>
              <a:t>Inference on Smartphones: Backends</a:t>
            </a:r>
            <a:endParaRPr/>
          </a:p>
        </p:txBody>
      </p:sp>
      <p:sp>
        <p:nvSpPr>
          <p:cNvPr id="422" name="Google Shape;422;g71e2ceb186_3_25"/>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423" name="Google Shape;423;g71e2ceb186_3_25"/>
          <p:cNvSpPr txBox="1"/>
          <p:nvPr>
            <p:ph idx="1" type="body"/>
          </p:nvPr>
        </p:nvSpPr>
        <p:spPr>
          <a:xfrm>
            <a:off x="838200" y="1873600"/>
            <a:ext cx="10348800" cy="4077900"/>
          </a:xfrm>
          <a:prstGeom prst="rect">
            <a:avLst/>
          </a:prstGeom>
          <a:noFill/>
          <a:ln>
            <a:noFill/>
          </a:ln>
        </p:spPr>
        <p:txBody>
          <a:bodyPr anchorCtr="0" anchor="t" bIns="45700" lIns="91425" spcFirstLastPara="1" rIns="91425" wrap="square" tIns="45700">
            <a:noAutofit/>
          </a:bodyPr>
          <a:lstStyle/>
          <a:p>
            <a:pPr indent="-342900" lvl="0" marL="457200" rtl="0" algn="l">
              <a:spcBef>
                <a:spcPts val="1000"/>
              </a:spcBef>
              <a:spcAft>
                <a:spcPts val="0"/>
              </a:spcAft>
              <a:buSzPts val="1800"/>
              <a:buChar char="•"/>
            </a:pPr>
            <a:r>
              <a:rPr lang="en-US"/>
              <a:t>Caffe2 Integrates two mobile CPU backends:</a:t>
            </a:r>
            <a:endParaRPr/>
          </a:p>
          <a:p>
            <a:pPr indent="-342900" lvl="1" marL="914400" rtl="0" algn="l">
              <a:spcBef>
                <a:spcPts val="500"/>
              </a:spcBef>
              <a:spcAft>
                <a:spcPts val="0"/>
              </a:spcAft>
              <a:buSzPts val="1800"/>
              <a:buChar char="•"/>
            </a:pPr>
            <a:r>
              <a:rPr lang="en-US"/>
              <a:t>NNPACK (Neural Networks PACKage)</a:t>
            </a:r>
            <a:endParaRPr/>
          </a:p>
          <a:p>
            <a:pPr indent="-342900" lvl="2" marL="1371600" rtl="0" algn="l">
              <a:spcBef>
                <a:spcPts val="500"/>
              </a:spcBef>
              <a:spcAft>
                <a:spcPts val="0"/>
              </a:spcAft>
              <a:buSzPts val="1800"/>
              <a:buChar char="•"/>
            </a:pPr>
            <a:r>
              <a:rPr lang="en-US"/>
              <a:t>F</a:t>
            </a:r>
            <a:r>
              <a:rPr lang="en-US"/>
              <a:t>ast convolution algorithm</a:t>
            </a:r>
            <a:r>
              <a:rPr lang="en-US"/>
              <a:t> for multicore CPUs</a:t>
            </a:r>
            <a:endParaRPr/>
          </a:p>
          <a:p>
            <a:pPr indent="-342900" lvl="2" marL="1371600" rtl="0" algn="l">
              <a:spcBef>
                <a:spcPts val="500"/>
              </a:spcBef>
              <a:spcAft>
                <a:spcPts val="0"/>
              </a:spcAft>
              <a:buSzPts val="1800"/>
              <a:buChar char="•"/>
            </a:pPr>
            <a:r>
              <a:rPr lang="en-US"/>
              <a:t>Target high-intensity CNN</a:t>
            </a:r>
            <a:endParaRPr/>
          </a:p>
          <a:p>
            <a:pPr indent="-342900" lvl="1" marL="914400" rtl="0" algn="l">
              <a:spcBef>
                <a:spcPts val="500"/>
              </a:spcBef>
              <a:spcAft>
                <a:spcPts val="0"/>
              </a:spcAft>
              <a:buSzPts val="1800"/>
              <a:buChar char="•"/>
            </a:pPr>
            <a:r>
              <a:rPr lang="en-US"/>
              <a:t>QNNPACK (Quantized NNPACK)</a:t>
            </a:r>
            <a:endParaRPr/>
          </a:p>
          <a:p>
            <a:pPr indent="-342900" lvl="2" marL="1371600" rtl="0" algn="l">
              <a:spcBef>
                <a:spcPts val="500"/>
              </a:spcBef>
              <a:spcAft>
                <a:spcPts val="0"/>
              </a:spcAft>
              <a:buSzPts val="1800"/>
              <a:buChar char="•"/>
            </a:pPr>
            <a:r>
              <a:rPr lang="en-US"/>
              <a:t>Quantized model =&gt; Reduced memory footprint</a:t>
            </a:r>
            <a:endParaRPr/>
          </a:p>
          <a:p>
            <a:pPr indent="-342900" lvl="2" marL="1371600" rtl="0" algn="l">
              <a:spcBef>
                <a:spcPts val="500"/>
              </a:spcBef>
              <a:spcAft>
                <a:spcPts val="0"/>
              </a:spcAft>
              <a:buSzPts val="1800"/>
              <a:buChar char="•"/>
            </a:pPr>
            <a:r>
              <a:rPr lang="en-US"/>
              <a:t>Target low-intensity CNN</a:t>
            </a:r>
            <a:endParaRPr/>
          </a:p>
          <a:p>
            <a:pPr indent="-355600" lvl="0" marL="1371600" rtl="0" algn="l">
              <a:spcBef>
                <a:spcPts val="0"/>
              </a:spcBef>
              <a:spcAft>
                <a:spcPts val="0"/>
              </a:spcAft>
              <a:buSzPts val="2000"/>
              <a:buChar char="+"/>
            </a:pPr>
            <a:r>
              <a:rPr lang="en-US" sz="2000"/>
              <a:t>Higher computation efficiency </a:t>
            </a:r>
            <a:endParaRPr sz="2000"/>
          </a:p>
          <a:p>
            <a:pPr indent="-355600" lvl="0" marL="1371600" rtl="0" algn="l">
              <a:spcBef>
                <a:spcPts val="0"/>
              </a:spcBef>
              <a:spcAft>
                <a:spcPts val="0"/>
              </a:spcAft>
              <a:buSzPts val="2000"/>
              <a:buChar char="+"/>
            </a:pPr>
            <a:r>
              <a:rPr lang="en-US" sz="2000"/>
              <a:t>Reduced memory bandwidth</a:t>
            </a:r>
            <a:endParaRPr sz="2000"/>
          </a:p>
          <a:p>
            <a:pPr indent="-355600" lvl="0" marL="1371600" rtl="0" algn="l">
              <a:spcBef>
                <a:spcPts val="0"/>
              </a:spcBef>
              <a:spcAft>
                <a:spcPts val="0"/>
              </a:spcAft>
              <a:buSzPts val="2000"/>
              <a:buChar char="-"/>
            </a:pPr>
            <a:r>
              <a:rPr lang="en-US" sz="2000"/>
              <a:t>x Optimized with algorithm</a:t>
            </a:r>
            <a:endParaRPr sz="2000"/>
          </a:p>
          <a:p>
            <a:pPr indent="0" lvl="0" marL="0" rtl="0" algn="l">
              <a:lnSpc>
                <a:spcPct val="90000"/>
              </a:lnSpc>
              <a:spcBef>
                <a:spcPts val="1000"/>
              </a:spcBef>
              <a:spcAft>
                <a:spcPts val="0"/>
              </a:spcAft>
              <a:buSzPts val="1800"/>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6" name="Shape 116"/>
        <p:cNvGrpSpPr/>
        <p:nvPr/>
      </p:nvGrpSpPr>
      <p:grpSpPr>
        <a:xfrm>
          <a:off x="0" y="0"/>
          <a:ext cx="0" cy="0"/>
          <a:chOff x="0" y="0"/>
          <a:chExt cx="0" cy="0"/>
        </a:xfrm>
      </p:grpSpPr>
      <p:sp>
        <p:nvSpPr>
          <p:cNvPr id="117" name="Google Shape;117;g71e2ceb186_2_217"/>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1800"/>
              <a:buNone/>
            </a:pPr>
            <a:r>
              <a:rPr lang="en-US"/>
              <a:t>Facebook’s Major Services Leveraging ML</a:t>
            </a:r>
            <a:endParaRPr/>
          </a:p>
        </p:txBody>
      </p:sp>
      <p:sp>
        <p:nvSpPr>
          <p:cNvPr id="118" name="Google Shape;118;g71e2ceb186_2_217"/>
          <p:cNvSpPr txBox="1"/>
          <p:nvPr>
            <p:ph idx="1" type="body"/>
          </p:nvPr>
        </p:nvSpPr>
        <p:spPr>
          <a:xfrm>
            <a:off x="609600" y="1825625"/>
            <a:ext cx="11353800" cy="4351200"/>
          </a:xfrm>
          <a:prstGeom prst="rect">
            <a:avLst/>
          </a:prstGeom>
          <a:noFill/>
          <a:ln>
            <a:noFill/>
          </a:ln>
        </p:spPr>
        <p:txBody>
          <a:bodyPr anchorCtr="0" anchor="ctr" bIns="45700" lIns="91425" spcFirstLastPara="1" rIns="91425" wrap="square" tIns="45700">
            <a:noAutofit/>
          </a:bodyPr>
          <a:lstStyle/>
          <a:p>
            <a:pPr indent="-342900" lvl="0" marL="457200" rtl="0" algn="l">
              <a:lnSpc>
                <a:spcPct val="90000"/>
              </a:lnSpc>
              <a:spcBef>
                <a:spcPts val="1000"/>
              </a:spcBef>
              <a:spcAft>
                <a:spcPts val="0"/>
              </a:spcAft>
              <a:buSzPts val="1800"/>
              <a:buAutoNum type="arabicPeriod"/>
            </a:pPr>
            <a:r>
              <a:rPr lang="en-US"/>
              <a:t>News Feed</a:t>
            </a:r>
            <a:endParaRPr/>
          </a:p>
          <a:p>
            <a:pPr indent="-342900" lvl="0" marL="457200" rtl="0" algn="l">
              <a:lnSpc>
                <a:spcPct val="90000"/>
              </a:lnSpc>
              <a:spcBef>
                <a:spcPts val="1000"/>
              </a:spcBef>
              <a:spcAft>
                <a:spcPts val="0"/>
              </a:spcAft>
              <a:buSzPts val="1800"/>
              <a:buAutoNum type="arabicPeriod"/>
            </a:pPr>
            <a:r>
              <a:rPr lang="en-US"/>
              <a:t>Ads</a:t>
            </a:r>
            <a:endParaRPr/>
          </a:p>
          <a:p>
            <a:pPr indent="-342900" lvl="0" marL="457200" rtl="0" algn="l">
              <a:lnSpc>
                <a:spcPct val="90000"/>
              </a:lnSpc>
              <a:spcBef>
                <a:spcPts val="1000"/>
              </a:spcBef>
              <a:spcAft>
                <a:spcPts val="0"/>
              </a:spcAft>
              <a:buSzPts val="1800"/>
              <a:buAutoNum type="arabicPeriod"/>
            </a:pPr>
            <a:r>
              <a:rPr lang="en-US"/>
              <a:t>Search</a:t>
            </a:r>
            <a:endParaRPr/>
          </a:p>
          <a:p>
            <a:pPr indent="-342900" lvl="0" marL="457200" rtl="0" algn="l">
              <a:lnSpc>
                <a:spcPct val="90000"/>
              </a:lnSpc>
              <a:spcBef>
                <a:spcPts val="1000"/>
              </a:spcBef>
              <a:spcAft>
                <a:spcPts val="0"/>
              </a:spcAft>
              <a:buSzPts val="1800"/>
              <a:buAutoNum type="arabicPeriod"/>
            </a:pPr>
            <a:r>
              <a:rPr lang="en-US"/>
              <a:t>Sigma</a:t>
            </a:r>
            <a:endParaRPr/>
          </a:p>
          <a:p>
            <a:pPr indent="-342900" lvl="0" marL="457200" rtl="0" algn="l">
              <a:lnSpc>
                <a:spcPct val="90000"/>
              </a:lnSpc>
              <a:spcBef>
                <a:spcPts val="1000"/>
              </a:spcBef>
              <a:spcAft>
                <a:spcPts val="0"/>
              </a:spcAft>
              <a:buSzPts val="1800"/>
              <a:buAutoNum type="arabicPeriod"/>
            </a:pPr>
            <a:r>
              <a:rPr lang="en-US"/>
              <a:t>Lumos</a:t>
            </a:r>
            <a:endParaRPr/>
          </a:p>
          <a:p>
            <a:pPr indent="-342900" lvl="0" marL="457200" rtl="0" algn="l">
              <a:lnSpc>
                <a:spcPct val="90000"/>
              </a:lnSpc>
              <a:spcBef>
                <a:spcPts val="1000"/>
              </a:spcBef>
              <a:spcAft>
                <a:spcPts val="0"/>
              </a:spcAft>
              <a:buSzPts val="1800"/>
              <a:buAutoNum type="arabicPeriod"/>
            </a:pPr>
            <a:r>
              <a:rPr lang="en-US"/>
              <a:t>Facer</a:t>
            </a:r>
            <a:endParaRPr/>
          </a:p>
          <a:p>
            <a:pPr indent="-342900" lvl="0" marL="457200" rtl="0" algn="l">
              <a:lnSpc>
                <a:spcPct val="90000"/>
              </a:lnSpc>
              <a:spcBef>
                <a:spcPts val="1000"/>
              </a:spcBef>
              <a:spcAft>
                <a:spcPts val="0"/>
              </a:spcAft>
              <a:buSzPts val="1800"/>
              <a:buAutoNum type="arabicPeriod"/>
            </a:pPr>
            <a:r>
              <a:rPr lang="en-US"/>
              <a:t>Language Translation</a:t>
            </a:r>
            <a:endParaRPr/>
          </a:p>
          <a:p>
            <a:pPr indent="-342900" lvl="0" marL="457200" rtl="0" algn="l">
              <a:lnSpc>
                <a:spcPct val="90000"/>
              </a:lnSpc>
              <a:spcBef>
                <a:spcPts val="1000"/>
              </a:spcBef>
              <a:spcAft>
                <a:spcPts val="0"/>
              </a:spcAft>
              <a:buSzPts val="1800"/>
              <a:buAutoNum type="arabicPeriod"/>
            </a:pPr>
            <a:r>
              <a:rPr lang="en-US"/>
              <a:t>Speech Recognition</a:t>
            </a:r>
            <a:endParaRPr/>
          </a:p>
        </p:txBody>
      </p:sp>
      <p:sp>
        <p:nvSpPr>
          <p:cNvPr id="119" name="Google Shape;119;g71e2ceb186_2_217"/>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8" name="Shape 428"/>
        <p:cNvGrpSpPr/>
        <p:nvPr/>
      </p:nvGrpSpPr>
      <p:grpSpPr>
        <a:xfrm>
          <a:off x="0" y="0"/>
          <a:ext cx="0" cy="0"/>
          <a:chOff x="0" y="0"/>
          <a:chExt cx="0" cy="0"/>
        </a:xfrm>
      </p:grpSpPr>
      <p:sp>
        <p:nvSpPr>
          <p:cNvPr id="429" name="Google Shape;429;g71e2ceb186_3_70"/>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SzPts val="1800"/>
              <a:buNone/>
            </a:pPr>
            <a:r>
              <a:rPr lang="en-US"/>
              <a:t>Inference on VR Platform: CPU vs DSP</a:t>
            </a:r>
            <a:endParaRPr/>
          </a:p>
        </p:txBody>
      </p:sp>
      <p:sp>
        <p:nvSpPr>
          <p:cNvPr id="430" name="Google Shape;430;g71e2ceb186_3_70"/>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431" name="Google Shape;431;g71e2ceb186_3_70"/>
          <p:cNvSpPr txBox="1"/>
          <p:nvPr>
            <p:ph idx="1" type="body"/>
          </p:nvPr>
        </p:nvSpPr>
        <p:spPr>
          <a:xfrm>
            <a:off x="838200" y="1873600"/>
            <a:ext cx="10348800" cy="4077900"/>
          </a:xfrm>
          <a:prstGeom prst="rect">
            <a:avLst/>
          </a:prstGeom>
          <a:noFill/>
          <a:ln>
            <a:noFill/>
          </a:ln>
        </p:spPr>
        <p:txBody>
          <a:bodyPr anchorCtr="0" anchor="t" bIns="45700" lIns="91425" spcFirstLastPara="1" rIns="91425" wrap="square" tIns="45700">
            <a:noAutofit/>
          </a:bodyPr>
          <a:lstStyle/>
          <a:p>
            <a:pPr indent="-342900" lvl="0" marL="457200" rtl="0" algn="l">
              <a:spcBef>
                <a:spcPts val="1000"/>
              </a:spcBef>
              <a:spcAft>
                <a:spcPts val="0"/>
              </a:spcAft>
              <a:buSzPts val="1800"/>
              <a:buChar char="•"/>
            </a:pPr>
            <a:r>
              <a:rPr lang="en-US"/>
              <a:t>Simple convolution operators =&gt; speedup higher</a:t>
            </a:r>
            <a:endParaRPr/>
          </a:p>
          <a:p>
            <a:pPr indent="-342900" lvl="0" marL="457200" rtl="0" algn="l">
              <a:spcBef>
                <a:spcPts val="1000"/>
              </a:spcBef>
              <a:spcAft>
                <a:spcPts val="0"/>
              </a:spcAft>
              <a:buSzPts val="1800"/>
              <a:buChar char="•"/>
            </a:pPr>
            <a:r>
              <a:rPr lang="en-US"/>
              <a:t>Intensive memory-bound operations =&gt; speedup lower</a:t>
            </a:r>
            <a:endParaRPr/>
          </a:p>
          <a:p>
            <a:pPr indent="-342900" lvl="1" marL="914400" rtl="0" algn="l">
              <a:spcBef>
                <a:spcPts val="500"/>
              </a:spcBef>
              <a:spcAft>
                <a:spcPts val="0"/>
              </a:spcAft>
              <a:buSzPts val="1800"/>
              <a:buChar char="•"/>
            </a:pPr>
            <a:r>
              <a:rPr lang="en-US"/>
              <a:t>Extra computations to optimize memory layout</a:t>
            </a:r>
            <a:endParaRPr/>
          </a:p>
          <a:p>
            <a:pPr indent="0" lvl="0" marL="0" rtl="0" algn="l">
              <a:spcBef>
                <a:spcPts val="1000"/>
              </a:spcBef>
              <a:spcAft>
                <a:spcPts val="0"/>
              </a:spcAft>
              <a:buClr>
                <a:schemeClr val="dk1"/>
              </a:buClr>
              <a:buSzPts val="1800"/>
              <a:buFont typeface="Arial"/>
              <a:buNone/>
            </a:pPr>
            <a:r>
              <a:t/>
            </a:r>
            <a:endParaRPr/>
          </a:p>
          <a:p>
            <a:pPr indent="0" lvl="0" marL="0" rtl="0" algn="l">
              <a:lnSpc>
                <a:spcPct val="90000"/>
              </a:lnSpc>
              <a:spcBef>
                <a:spcPts val="1000"/>
              </a:spcBef>
              <a:spcAft>
                <a:spcPts val="0"/>
              </a:spcAft>
              <a:buSzPts val="1800"/>
              <a:buNone/>
            </a:pPr>
            <a:r>
              <a:t/>
            </a:r>
            <a:endParaRPr/>
          </a:p>
        </p:txBody>
      </p:sp>
      <p:pic>
        <p:nvPicPr>
          <p:cNvPr id="432" name="Google Shape;432;g71e2ceb186_3_70"/>
          <p:cNvPicPr preferRelativeResize="0"/>
          <p:nvPr/>
        </p:nvPicPr>
        <p:blipFill>
          <a:blip r:embed="rId3">
            <a:alphaModFix/>
          </a:blip>
          <a:stretch>
            <a:fillRect/>
          </a:stretch>
        </p:blipFill>
        <p:spPr>
          <a:xfrm>
            <a:off x="3127700" y="3416725"/>
            <a:ext cx="4572276" cy="34745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7" name="Shape 437"/>
        <p:cNvGrpSpPr/>
        <p:nvPr/>
      </p:nvGrpSpPr>
      <p:grpSpPr>
        <a:xfrm>
          <a:off x="0" y="0"/>
          <a:ext cx="0" cy="0"/>
          <a:chOff x="0" y="0"/>
          <a:chExt cx="0" cy="0"/>
        </a:xfrm>
      </p:grpSpPr>
      <p:sp>
        <p:nvSpPr>
          <p:cNvPr id="438" name="Google Shape;438;g71e2ceb186_3_131"/>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SzPts val="1800"/>
              <a:buNone/>
            </a:pPr>
            <a:r>
              <a:rPr lang="en-US"/>
              <a:t>Inference on VR Platform: CPU vs DSP</a:t>
            </a:r>
            <a:endParaRPr/>
          </a:p>
        </p:txBody>
      </p:sp>
      <p:sp>
        <p:nvSpPr>
          <p:cNvPr id="439" name="Google Shape;439;g71e2ceb186_3_131"/>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440" name="Google Shape;440;g71e2ceb186_3_131"/>
          <p:cNvSpPr txBox="1"/>
          <p:nvPr>
            <p:ph idx="1" type="body"/>
          </p:nvPr>
        </p:nvSpPr>
        <p:spPr>
          <a:xfrm>
            <a:off x="838200" y="1873600"/>
            <a:ext cx="10348800" cy="4077900"/>
          </a:xfrm>
          <a:prstGeom prst="rect">
            <a:avLst/>
          </a:prstGeom>
          <a:noFill/>
          <a:ln>
            <a:noFill/>
          </a:ln>
        </p:spPr>
        <p:txBody>
          <a:bodyPr anchorCtr="0" anchor="t" bIns="45700" lIns="91425" spcFirstLastPara="1" rIns="91425" wrap="square" tIns="45700">
            <a:noAutofit/>
          </a:bodyPr>
          <a:lstStyle/>
          <a:p>
            <a:pPr indent="-342900" lvl="0" marL="457200" rtl="0" algn="l">
              <a:spcBef>
                <a:spcPts val="1000"/>
              </a:spcBef>
              <a:spcAft>
                <a:spcPts val="0"/>
              </a:spcAft>
              <a:buSzPts val="1800"/>
              <a:buChar char="•"/>
            </a:pPr>
            <a:r>
              <a:rPr lang="en-US"/>
              <a:t>Energy efficiency</a:t>
            </a:r>
            <a:endParaRPr/>
          </a:p>
          <a:p>
            <a:pPr indent="-342900" lvl="1" marL="914400" rtl="0" algn="l">
              <a:spcBef>
                <a:spcPts val="0"/>
              </a:spcBef>
              <a:spcAft>
                <a:spcPts val="0"/>
              </a:spcAft>
              <a:buSzPts val="1800"/>
              <a:buChar char="•"/>
            </a:pPr>
            <a:r>
              <a:rPr lang="en-US"/>
              <a:t>Beginning: CPU 2x</a:t>
            </a:r>
            <a:endParaRPr/>
          </a:p>
          <a:p>
            <a:pPr indent="-342900" lvl="1" marL="914400" rtl="0" algn="l">
              <a:spcBef>
                <a:spcPts val="0"/>
              </a:spcBef>
              <a:spcAft>
                <a:spcPts val="0"/>
              </a:spcAft>
              <a:buSzPts val="1800"/>
              <a:buChar char="•"/>
            </a:pPr>
            <a:r>
              <a:rPr lang="en-US"/>
              <a:t>After power throttling: CPU 1.18x</a:t>
            </a:r>
            <a:endParaRPr/>
          </a:p>
          <a:p>
            <a:pPr indent="0" lvl="0" marL="0" rtl="0" algn="l">
              <a:spcBef>
                <a:spcPts val="1000"/>
              </a:spcBef>
              <a:spcAft>
                <a:spcPts val="0"/>
              </a:spcAft>
              <a:buClr>
                <a:schemeClr val="dk1"/>
              </a:buClr>
              <a:buSzPts val="1800"/>
              <a:buFont typeface="Arial"/>
              <a:buNone/>
            </a:pPr>
            <a:r>
              <a:t/>
            </a:r>
            <a:endParaRPr/>
          </a:p>
          <a:p>
            <a:pPr indent="0" lvl="0" marL="0" rtl="0" algn="l">
              <a:lnSpc>
                <a:spcPct val="90000"/>
              </a:lnSpc>
              <a:spcBef>
                <a:spcPts val="1000"/>
              </a:spcBef>
              <a:spcAft>
                <a:spcPts val="0"/>
              </a:spcAft>
              <a:buSzPts val="1800"/>
              <a:buNone/>
            </a:pPr>
            <a:r>
              <a:t/>
            </a:r>
            <a:endParaRPr/>
          </a:p>
        </p:txBody>
      </p:sp>
      <p:pic>
        <p:nvPicPr>
          <p:cNvPr id="441" name="Google Shape;441;g71e2ceb186_3_131"/>
          <p:cNvPicPr preferRelativeResize="0"/>
          <p:nvPr/>
        </p:nvPicPr>
        <p:blipFill>
          <a:blip r:embed="rId3">
            <a:alphaModFix/>
          </a:blip>
          <a:stretch>
            <a:fillRect/>
          </a:stretch>
        </p:blipFill>
        <p:spPr>
          <a:xfrm>
            <a:off x="6350200" y="1690825"/>
            <a:ext cx="4738050" cy="456175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6" name="Shape 446"/>
        <p:cNvGrpSpPr/>
        <p:nvPr/>
      </p:nvGrpSpPr>
      <p:grpSpPr>
        <a:xfrm>
          <a:off x="0" y="0"/>
          <a:ext cx="0" cy="0"/>
          <a:chOff x="0" y="0"/>
          <a:chExt cx="0" cy="0"/>
        </a:xfrm>
      </p:grpSpPr>
      <p:sp>
        <p:nvSpPr>
          <p:cNvPr id="447" name="Google Shape;447;g71e2ceb186_3_140"/>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SzPts val="1800"/>
              <a:buNone/>
            </a:pPr>
            <a:r>
              <a:rPr lang="en-US"/>
              <a:t>Inference on VR Platform: CPU vs DSP</a:t>
            </a:r>
            <a:endParaRPr/>
          </a:p>
        </p:txBody>
      </p:sp>
      <p:sp>
        <p:nvSpPr>
          <p:cNvPr id="448" name="Google Shape;448;g71e2ceb186_3_140"/>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449" name="Google Shape;449;g71e2ceb186_3_140"/>
          <p:cNvSpPr txBox="1"/>
          <p:nvPr>
            <p:ph idx="1" type="body"/>
          </p:nvPr>
        </p:nvSpPr>
        <p:spPr>
          <a:xfrm>
            <a:off x="838200" y="1873600"/>
            <a:ext cx="10348800" cy="4077900"/>
          </a:xfrm>
          <a:prstGeom prst="rect">
            <a:avLst/>
          </a:prstGeom>
          <a:noFill/>
          <a:ln>
            <a:noFill/>
          </a:ln>
        </p:spPr>
        <p:txBody>
          <a:bodyPr anchorCtr="0" anchor="t" bIns="45700" lIns="91425" spcFirstLastPara="1" rIns="91425" wrap="square" tIns="45700">
            <a:noAutofit/>
          </a:bodyPr>
          <a:lstStyle/>
          <a:p>
            <a:pPr indent="-342900" lvl="0" marL="457200" rtl="0" algn="l">
              <a:spcBef>
                <a:spcPts val="1000"/>
              </a:spcBef>
              <a:spcAft>
                <a:spcPts val="0"/>
              </a:spcAft>
              <a:buSzPts val="1800"/>
              <a:buChar char="•"/>
            </a:pPr>
            <a:r>
              <a:rPr lang="en-US"/>
              <a:t>Programming overhead</a:t>
            </a:r>
            <a:endParaRPr/>
          </a:p>
          <a:p>
            <a:pPr indent="-342900" lvl="1" marL="914400" rtl="0" algn="l">
              <a:spcBef>
                <a:spcPts val="0"/>
              </a:spcBef>
              <a:spcAft>
                <a:spcPts val="0"/>
              </a:spcAft>
              <a:buSzPts val="1800"/>
              <a:buChar char="•"/>
            </a:pPr>
            <a:r>
              <a:rPr lang="en-US"/>
              <a:t>DSP </a:t>
            </a:r>
            <a:r>
              <a:rPr lang="en-US"/>
              <a:t>significantly</a:t>
            </a:r>
            <a:r>
              <a:rPr lang="en-US"/>
              <a:t> higher programming overhead</a:t>
            </a:r>
            <a:endParaRPr/>
          </a:p>
          <a:p>
            <a:pPr indent="-342900" lvl="2" marL="1371600" rtl="0" algn="l">
              <a:spcBef>
                <a:spcPts val="500"/>
              </a:spcBef>
              <a:spcAft>
                <a:spcPts val="0"/>
              </a:spcAft>
              <a:buSzPts val="1800"/>
              <a:buChar char="•"/>
            </a:pPr>
            <a:r>
              <a:rPr lang="en-US"/>
              <a:t>Quantization</a:t>
            </a:r>
            <a:endParaRPr/>
          </a:p>
          <a:p>
            <a:pPr indent="-342900" lvl="2" marL="1371600" rtl="0" algn="l">
              <a:spcBef>
                <a:spcPts val="500"/>
              </a:spcBef>
              <a:spcAft>
                <a:spcPts val="0"/>
              </a:spcAft>
              <a:buSzPts val="1800"/>
              <a:buChar char="•"/>
            </a:pPr>
            <a:r>
              <a:rPr lang="en-US"/>
              <a:t>Optimization for memory layout</a:t>
            </a:r>
            <a:endParaRPr/>
          </a:p>
          <a:p>
            <a:pPr indent="0" lvl="0" marL="0" rtl="0" algn="l">
              <a:spcBef>
                <a:spcPts val="1000"/>
              </a:spcBef>
              <a:spcAft>
                <a:spcPts val="0"/>
              </a:spcAft>
              <a:buClr>
                <a:schemeClr val="dk1"/>
              </a:buClr>
              <a:buSzPts val="1800"/>
              <a:buFont typeface="Arial"/>
              <a:buNone/>
            </a:pPr>
            <a:r>
              <a:t/>
            </a:r>
            <a:endParaRPr/>
          </a:p>
          <a:p>
            <a:pPr indent="0" lvl="0" marL="0" rtl="0" algn="l">
              <a:lnSpc>
                <a:spcPct val="90000"/>
              </a:lnSpc>
              <a:spcBef>
                <a:spcPts val="1000"/>
              </a:spcBef>
              <a:spcAft>
                <a:spcPts val="0"/>
              </a:spcAft>
              <a:buSzPts val="1800"/>
              <a:buNone/>
            </a:pPr>
            <a:r>
              <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4" name="Shape 454"/>
        <p:cNvGrpSpPr/>
        <p:nvPr/>
      </p:nvGrpSpPr>
      <p:grpSpPr>
        <a:xfrm>
          <a:off x="0" y="0"/>
          <a:ext cx="0" cy="0"/>
          <a:chOff x="0" y="0"/>
          <a:chExt cx="0" cy="0"/>
        </a:xfrm>
      </p:grpSpPr>
      <p:sp>
        <p:nvSpPr>
          <p:cNvPr id="455" name="Google Shape;455;g71e2ceb186_3_77"/>
          <p:cNvSpPr txBox="1"/>
          <p:nvPr>
            <p:ph type="title"/>
          </p:nvPr>
        </p:nvSpPr>
        <p:spPr>
          <a:xfrm>
            <a:off x="838200" y="365125"/>
            <a:ext cx="10918500" cy="13257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SzPts val="1800"/>
              <a:buNone/>
            </a:pPr>
            <a:r>
              <a:rPr lang="en-US"/>
              <a:t>Inference in the Wild</a:t>
            </a:r>
            <a:r>
              <a:rPr lang="en-US"/>
              <a:t>: Performance variability</a:t>
            </a:r>
            <a:endParaRPr/>
          </a:p>
        </p:txBody>
      </p:sp>
      <p:sp>
        <p:nvSpPr>
          <p:cNvPr id="456" name="Google Shape;456;g71e2ceb186_3_77"/>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457" name="Google Shape;457;g71e2ceb186_3_77"/>
          <p:cNvSpPr txBox="1"/>
          <p:nvPr>
            <p:ph idx="1" type="body"/>
          </p:nvPr>
        </p:nvSpPr>
        <p:spPr>
          <a:xfrm>
            <a:off x="838200" y="1873600"/>
            <a:ext cx="10348800" cy="4077900"/>
          </a:xfrm>
          <a:prstGeom prst="rect">
            <a:avLst/>
          </a:prstGeom>
          <a:noFill/>
          <a:ln>
            <a:noFill/>
          </a:ln>
        </p:spPr>
        <p:txBody>
          <a:bodyPr anchorCtr="0" anchor="t" bIns="45700" lIns="91425" spcFirstLastPara="1" rIns="91425" wrap="square" tIns="45700">
            <a:noAutofit/>
          </a:bodyPr>
          <a:lstStyle/>
          <a:p>
            <a:pPr indent="-342900" lvl="0" marL="457200" rtl="0" algn="l">
              <a:spcBef>
                <a:spcPts val="1000"/>
              </a:spcBef>
              <a:spcAft>
                <a:spcPts val="0"/>
              </a:spcAft>
              <a:buSzPts val="1800"/>
              <a:buChar char="•"/>
            </a:pPr>
            <a:r>
              <a:rPr lang="en-US"/>
              <a:t>Inference performance varies even across the same device</a:t>
            </a:r>
            <a:endParaRPr/>
          </a:p>
          <a:p>
            <a:pPr indent="-342900" lvl="1" marL="914400" rtl="0" algn="l">
              <a:spcBef>
                <a:spcPts val="500"/>
              </a:spcBef>
              <a:spcAft>
                <a:spcPts val="0"/>
              </a:spcAft>
              <a:buSzPts val="1800"/>
              <a:buChar char="•"/>
            </a:pPr>
            <a:r>
              <a:rPr lang="en-US"/>
              <a:t>Background activities</a:t>
            </a:r>
            <a:endParaRPr/>
          </a:p>
          <a:p>
            <a:pPr indent="-342900" lvl="1" marL="914400" rtl="0" algn="l">
              <a:spcBef>
                <a:spcPts val="500"/>
              </a:spcBef>
              <a:spcAft>
                <a:spcPts val="0"/>
              </a:spcAft>
              <a:buSzPts val="1800"/>
              <a:buChar char="•"/>
            </a:pPr>
            <a:r>
              <a:rPr lang="en-US"/>
              <a:t>Smartphone surface temperature</a:t>
            </a:r>
            <a:endParaRPr/>
          </a:p>
          <a:p>
            <a:pPr indent="-342900" lvl="1" marL="914400" rtl="0" algn="l">
              <a:spcBef>
                <a:spcPts val="500"/>
              </a:spcBef>
              <a:spcAft>
                <a:spcPts val="0"/>
              </a:spcAft>
              <a:buSzPts val="1800"/>
              <a:buChar char="•"/>
            </a:pPr>
            <a:r>
              <a:rPr lang="en-US"/>
              <a:t>Battery aging</a:t>
            </a:r>
            <a:endParaRPr/>
          </a:p>
          <a:p>
            <a:pPr indent="0" lvl="0" marL="0" rtl="0" algn="l">
              <a:spcBef>
                <a:spcPts val="1000"/>
              </a:spcBef>
              <a:spcAft>
                <a:spcPts val="0"/>
              </a:spcAft>
              <a:buClr>
                <a:schemeClr val="dk1"/>
              </a:buClr>
              <a:buSzPts val="1800"/>
              <a:buFont typeface="Arial"/>
              <a:buNone/>
            </a:pPr>
            <a:r>
              <a:t/>
            </a:r>
            <a:endParaRPr/>
          </a:p>
          <a:p>
            <a:pPr indent="0" lvl="0" marL="0" rtl="0" algn="l">
              <a:lnSpc>
                <a:spcPct val="90000"/>
              </a:lnSpc>
              <a:spcBef>
                <a:spcPts val="1000"/>
              </a:spcBef>
              <a:spcAft>
                <a:spcPts val="0"/>
              </a:spcAft>
              <a:buSzPts val="1800"/>
              <a:buNone/>
            </a:pPr>
            <a:r>
              <a:t/>
            </a:r>
            <a:endParaRPr/>
          </a:p>
        </p:txBody>
      </p:sp>
      <p:pic>
        <p:nvPicPr>
          <p:cNvPr id="458" name="Google Shape;458;g71e2ceb186_3_77"/>
          <p:cNvPicPr preferRelativeResize="0"/>
          <p:nvPr/>
        </p:nvPicPr>
        <p:blipFill>
          <a:blip r:embed="rId3">
            <a:alphaModFix/>
          </a:blip>
          <a:stretch>
            <a:fillRect/>
          </a:stretch>
        </p:blipFill>
        <p:spPr>
          <a:xfrm>
            <a:off x="6219775" y="2913375"/>
            <a:ext cx="4879175" cy="3615901"/>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3" name="Shape 463"/>
        <p:cNvGrpSpPr/>
        <p:nvPr/>
      </p:nvGrpSpPr>
      <p:grpSpPr>
        <a:xfrm>
          <a:off x="0" y="0"/>
          <a:ext cx="0" cy="0"/>
          <a:chOff x="0" y="0"/>
          <a:chExt cx="0" cy="0"/>
        </a:xfrm>
      </p:grpSpPr>
      <p:sp>
        <p:nvSpPr>
          <p:cNvPr id="464" name="Google Shape;464;g71e2ceb186_3_84"/>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SzPts val="1800"/>
              <a:buNone/>
            </a:pPr>
            <a:r>
              <a:rPr lang="en-US"/>
              <a:t>Inference in the Wild: Performance variability</a:t>
            </a:r>
            <a:endParaRPr/>
          </a:p>
        </p:txBody>
      </p:sp>
      <p:sp>
        <p:nvSpPr>
          <p:cNvPr id="465" name="Google Shape;465;g71e2ceb186_3_84"/>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466" name="Google Shape;466;g71e2ceb186_3_84"/>
          <p:cNvSpPr txBox="1"/>
          <p:nvPr>
            <p:ph idx="1" type="body"/>
          </p:nvPr>
        </p:nvSpPr>
        <p:spPr>
          <a:xfrm>
            <a:off x="838200" y="1873600"/>
            <a:ext cx="10348800" cy="4077900"/>
          </a:xfrm>
          <a:prstGeom prst="rect">
            <a:avLst/>
          </a:prstGeom>
          <a:noFill/>
          <a:ln>
            <a:noFill/>
          </a:ln>
        </p:spPr>
        <p:txBody>
          <a:bodyPr anchorCtr="0" anchor="t" bIns="45700" lIns="91425" spcFirstLastPara="1" rIns="91425" wrap="square" tIns="45700">
            <a:noAutofit/>
          </a:bodyPr>
          <a:lstStyle/>
          <a:p>
            <a:pPr indent="-342900" lvl="0" marL="457200" rtl="0" algn="l">
              <a:spcBef>
                <a:spcPts val="1000"/>
              </a:spcBef>
              <a:spcAft>
                <a:spcPts val="0"/>
              </a:spcAft>
              <a:buSzPts val="1800"/>
              <a:buChar char="•"/>
            </a:pPr>
            <a:r>
              <a:rPr lang="en-US"/>
              <a:t>Trends?</a:t>
            </a:r>
            <a:endParaRPr/>
          </a:p>
          <a:p>
            <a:pPr indent="-342900" lvl="1" marL="914400" rtl="0" algn="l">
              <a:spcBef>
                <a:spcPts val="0"/>
              </a:spcBef>
              <a:spcAft>
                <a:spcPts val="0"/>
              </a:spcAft>
              <a:buSzPts val="1800"/>
              <a:buChar char="•"/>
            </a:pPr>
            <a:r>
              <a:rPr lang="en-US"/>
              <a:t>Modeled with statistical distribution</a:t>
            </a:r>
            <a:endParaRPr/>
          </a:p>
          <a:p>
            <a:pPr indent="0" lvl="0" marL="0" rtl="0" algn="l">
              <a:spcBef>
                <a:spcPts val="1000"/>
              </a:spcBef>
              <a:spcAft>
                <a:spcPts val="0"/>
              </a:spcAft>
              <a:buClr>
                <a:schemeClr val="dk1"/>
              </a:buClr>
              <a:buSzPts val="1800"/>
              <a:buFont typeface="Arial"/>
              <a:buNone/>
            </a:pPr>
            <a:r>
              <a:t/>
            </a:r>
            <a:endParaRPr/>
          </a:p>
          <a:p>
            <a:pPr indent="0" lvl="0" marL="0" rtl="0" algn="l">
              <a:lnSpc>
                <a:spcPct val="90000"/>
              </a:lnSpc>
              <a:spcBef>
                <a:spcPts val="1000"/>
              </a:spcBef>
              <a:spcAft>
                <a:spcPts val="0"/>
              </a:spcAft>
              <a:buSzPts val="1800"/>
              <a:buNone/>
            </a:pPr>
            <a:r>
              <a:t/>
            </a:r>
            <a:endParaRPr/>
          </a:p>
        </p:txBody>
      </p:sp>
      <p:pic>
        <p:nvPicPr>
          <p:cNvPr id="467" name="Google Shape;467;g71e2ceb186_3_84"/>
          <p:cNvPicPr preferRelativeResize="0"/>
          <p:nvPr/>
        </p:nvPicPr>
        <p:blipFill>
          <a:blip r:embed="rId3">
            <a:alphaModFix/>
          </a:blip>
          <a:stretch>
            <a:fillRect/>
          </a:stretch>
        </p:blipFill>
        <p:spPr>
          <a:xfrm>
            <a:off x="5038250" y="2943500"/>
            <a:ext cx="5241949" cy="386317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2" name="Shape 472"/>
        <p:cNvGrpSpPr/>
        <p:nvPr/>
      </p:nvGrpSpPr>
      <p:grpSpPr>
        <a:xfrm>
          <a:off x="0" y="0"/>
          <a:ext cx="0" cy="0"/>
          <a:chOff x="0" y="0"/>
          <a:chExt cx="0" cy="0"/>
        </a:xfrm>
      </p:grpSpPr>
      <p:sp>
        <p:nvSpPr>
          <p:cNvPr id="473" name="Google Shape;473;g71e2ceb186_0_7"/>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1800"/>
              <a:buNone/>
            </a:pPr>
            <a:r>
              <a:rPr lang="en-US"/>
              <a:t>Summary</a:t>
            </a:r>
            <a:endParaRPr sz="3000"/>
          </a:p>
        </p:txBody>
      </p:sp>
      <p:sp>
        <p:nvSpPr>
          <p:cNvPr id="474" name="Google Shape;474;g71e2ceb186_0_7"/>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475" name="Google Shape;475;g71e2ceb186_0_7"/>
          <p:cNvSpPr txBox="1"/>
          <p:nvPr>
            <p:ph idx="1" type="body"/>
          </p:nvPr>
        </p:nvSpPr>
        <p:spPr>
          <a:xfrm>
            <a:off x="838200" y="1873600"/>
            <a:ext cx="10467300" cy="4077900"/>
          </a:xfrm>
          <a:prstGeom prst="rect">
            <a:avLst/>
          </a:prstGeom>
          <a:noFill/>
          <a:ln>
            <a:noFill/>
          </a:ln>
        </p:spPr>
        <p:txBody>
          <a:bodyPr anchorCtr="0" anchor="t" bIns="45700" lIns="91425" spcFirstLastPara="1" rIns="91425" wrap="square" tIns="45700">
            <a:noAutofit/>
          </a:bodyPr>
          <a:lstStyle/>
          <a:p>
            <a:pPr indent="-342900" lvl="0" marL="457200" rtl="0" algn="l">
              <a:lnSpc>
                <a:spcPct val="90000"/>
              </a:lnSpc>
              <a:spcBef>
                <a:spcPts val="1000"/>
              </a:spcBef>
              <a:spcAft>
                <a:spcPts val="0"/>
              </a:spcAft>
              <a:buSzPts val="1800"/>
              <a:buChar char="•"/>
            </a:pPr>
            <a:r>
              <a:rPr lang="en-US"/>
              <a:t>Hardware (CPU/GPU/DSP/NPU)</a:t>
            </a:r>
            <a:endParaRPr/>
          </a:p>
          <a:p>
            <a:pPr indent="-342900" lvl="1" marL="914400" rtl="0" algn="l">
              <a:lnSpc>
                <a:spcPct val="90000"/>
              </a:lnSpc>
              <a:spcBef>
                <a:spcPts val="1000"/>
              </a:spcBef>
              <a:spcAft>
                <a:spcPts val="0"/>
              </a:spcAft>
              <a:buSzPts val="1800"/>
              <a:buChar char="•"/>
            </a:pPr>
            <a:r>
              <a:rPr lang="en-US"/>
              <a:t>CPU</a:t>
            </a:r>
            <a:endParaRPr/>
          </a:p>
          <a:p>
            <a:pPr indent="-317500" lvl="2" marL="1371600" rtl="0" algn="l">
              <a:spcBef>
                <a:spcPts val="0"/>
              </a:spcBef>
              <a:spcAft>
                <a:spcPts val="0"/>
              </a:spcAft>
              <a:buSzPts val="1400"/>
              <a:buChar char="•"/>
            </a:pPr>
            <a:r>
              <a:rPr lang="en-US" sz="1400"/>
              <a:t>Dominant architectures</a:t>
            </a:r>
            <a:endParaRPr sz="1400"/>
          </a:p>
          <a:p>
            <a:pPr indent="-342900" lvl="1" marL="914400" rtl="0" algn="l">
              <a:lnSpc>
                <a:spcPct val="90000"/>
              </a:lnSpc>
              <a:spcBef>
                <a:spcPts val="1000"/>
              </a:spcBef>
              <a:spcAft>
                <a:spcPts val="0"/>
              </a:spcAft>
              <a:buSzPts val="1800"/>
              <a:buChar char="•"/>
            </a:pPr>
            <a:r>
              <a:rPr lang="en-US"/>
              <a:t>GPU</a:t>
            </a:r>
            <a:endParaRPr/>
          </a:p>
          <a:p>
            <a:pPr indent="-317500" lvl="2" marL="1371600" rtl="0" algn="l">
              <a:lnSpc>
                <a:spcPct val="90000"/>
              </a:lnSpc>
              <a:spcBef>
                <a:spcPts val="1000"/>
              </a:spcBef>
              <a:spcAft>
                <a:spcPts val="0"/>
              </a:spcAft>
              <a:buSzPts val="1400"/>
              <a:buChar char="•"/>
            </a:pPr>
            <a:r>
              <a:rPr lang="en-US" sz="1400"/>
              <a:t>Relatively common</a:t>
            </a:r>
            <a:endParaRPr sz="1400"/>
          </a:p>
          <a:p>
            <a:pPr indent="-317500" lvl="2" marL="1371600" rtl="0" algn="l">
              <a:lnSpc>
                <a:spcPct val="90000"/>
              </a:lnSpc>
              <a:spcBef>
                <a:spcPts val="1000"/>
              </a:spcBef>
              <a:spcAft>
                <a:spcPts val="0"/>
              </a:spcAft>
              <a:buSzPts val="1400"/>
              <a:buChar char="•"/>
            </a:pPr>
            <a:r>
              <a:rPr lang="en-US" sz="1400"/>
              <a:t>Performance benefit insignificant for median devices (limited by memory bandwidth)</a:t>
            </a:r>
            <a:endParaRPr sz="1400"/>
          </a:p>
          <a:p>
            <a:pPr indent="-342900" lvl="1" marL="914400" rtl="0" algn="l">
              <a:lnSpc>
                <a:spcPct val="90000"/>
              </a:lnSpc>
              <a:spcBef>
                <a:spcPts val="1000"/>
              </a:spcBef>
              <a:spcAft>
                <a:spcPts val="0"/>
              </a:spcAft>
              <a:buSzPts val="1800"/>
              <a:buChar char="•"/>
            </a:pPr>
            <a:r>
              <a:rPr lang="en-US"/>
              <a:t>Co-Processors (DSP/NPU)</a:t>
            </a:r>
            <a:endParaRPr/>
          </a:p>
          <a:p>
            <a:pPr indent="-317500" lvl="2" marL="1371600" rtl="0" algn="l">
              <a:lnSpc>
                <a:spcPct val="90000"/>
              </a:lnSpc>
              <a:spcBef>
                <a:spcPts val="1000"/>
              </a:spcBef>
              <a:spcAft>
                <a:spcPts val="0"/>
              </a:spcAft>
              <a:buSzPts val="1400"/>
              <a:buChar char="•"/>
            </a:pPr>
            <a:r>
              <a:rPr lang="en-US" sz="1400"/>
              <a:t>Not prevalent</a:t>
            </a:r>
            <a:endParaRPr sz="1400"/>
          </a:p>
          <a:p>
            <a:pPr indent="-317500" lvl="2" marL="1371600" rtl="0" algn="l">
              <a:lnSpc>
                <a:spcPct val="90000"/>
              </a:lnSpc>
              <a:spcBef>
                <a:spcPts val="1000"/>
              </a:spcBef>
              <a:spcAft>
                <a:spcPts val="0"/>
              </a:spcAft>
              <a:buSzPts val="1400"/>
              <a:buChar char="•"/>
            </a:pPr>
            <a:r>
              <a:rPr lang="en-US" sz="1400"/>
              <a:t>Energy Efficient</a:t>
            </a:r>
            <a:endParaRPr sz="1400"/>
          </a:p>
          <a:p>
            <a:pPr indent="-317500" lvl="2" marL="1371600" rtl="0" algn="l">
              <a:lnSpc>
                <a:spcPct val="90000"/>
              </a:lnSpc>
              <a:spcBef>
                <a:spcPts val="1000"/>
              </a:spcBef>
              <a:spcAft>
                <a:spcPts val="0"/>
              </a:spcAft>
              <a:buSzPts val="1400"/>
              <a:buChar char="•"/>
            </a:pPr>
            <a:r>
              <a:rPr lang="en-US" sz="1400"/>
              <a:t>Low Programmability</a:t>
            </a:r>
            <a:endParaRPr sz="1400"/>
          </a:p>
          <a:p>
            <a:pPr indent="-342900" lvl="0" marL="457200" rtl="0" algn="l">
              <a:lnSpc>
                <a:spcPct val="90000"/>
              </a:lnSpc>
              <a:spcBef>
                <a:spcPts val="1000"/>
              </a:spcBef>
              <a:spcAft>
                <a:spcPts val="0"/>
              </a:spcAft>
              <a:buSzPts val="1800"/>
              <a:buChar char="•"/>
            </a:pPr>
            <a:r>
              <a:rPr lang="en-US"/>
              <a:t>T</a:t>
            </a:r>
            <a:r>
              <a:rPr lang="en-US"/>
              <a:t>he majority of mobile inference run on CPUs</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0" name="Shape 480"/>
        <p:cNvGrpSpPr/>
        <p:nvPr/>
      </p:nvGrpSpPr>
      <p:grpSpPr>
        <a:xfrm>
          <a:off x="0" y="0"/>
          <a:ext cx="0" cy="0"/>
          <a:chOff x="0" y="0"/>
          <a:chExt cx="0" cy="0"/>
        </a:xfrm>
      </p:grpSpPr>
      <p:sp>
        <p:nvSpPr>
          <p:cNvPr id="481" name="Google Shape;481;g71e2ceb186_3_95"/>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1800"/>
              <a:buNone/>
            </a:pPr>
            <a:r>
              <a:rPr lang="en-US"/>
              <a:t>Summary</a:t>
            </a:r>
            <a:endParaRPr sz="3000"/>
          </a:p>
        </p:txBody>
      </p:sp>
      <p:sp>
        <p:nvSpPr>
          <p:cNvPr id="482" name="Google Shape;482;g71e2ceb186_3_95"/>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483" name="Google Shape;483;g71e2ceb186_3_95"/>
          <p:cNvSpPr txBox="1"/>
          <p:nvPr>
            <p:ph idx="1" type="body"/>
          </p:nvPr>
        </p:nvSpPr>
        <p:spPr>
          <a:xfrm>
            <a:off x="838200" y="1873600"/>
            <a:ext cx="10467300" cy="4077900"/>
          </a:xfrm>
          <a:prstGeom prst="rect">
            <a:avLst/>
          </a:prstGeom>
          <a:noFill/>
          <a:ln>
            <a:noFill/>
          </a:ln>
        </p:spPr>
        <p:txBody>
          <a:bodyPr anchorCtr="0" anchor="t" bIns="45700" lIns="91425" spcFirstLastPara="1" rIns="91425" wrap="square" tIns="45700">
            <a:noAutofit/>
          </a:bodyPr>
          <a:lstStyle/>
          <a:p>
            <a:pPr indent="-342900" lvl="0" marL="457200" rtl="0" algn="l">
              <a:lnSpc>
                <a:spcPct val="90000"/>
              </a:lnSpc>
              <a:spcBef>
                <a:spcPts val="1000"/>
              </a:spcBef>
              <a:spcAft>
                <a:spcPts val="0"/>
              </a:spcAft>
              <a:buSzPts val="1800"/>
              <a:buChar char="•"/>
            </a:pPr>
            <a:r>
              <a:rPr lang="en-US"/>
              <a:t>Accuracy ⇔ Model size</a:t>
            </a:r>
            <a:endParaRPr/>
          </a:p>
          <a:p>
            <a:pPr indent="-342900" lvl="0" marL="457200" rtl="0" algn="l">
              <a:lnSpc>
                <a:spcPct val="90000"/>
              </a:lnSpc>
              <a:spcBef>
                <a:spcPts val="1000"/>
              </a:spcBef>
              <a:spcAft>
                <a:spcPts val="0"/>
              </a:spcAft>
              <a:buSzPts val="1800"/>
              <a:buChar char="•"/>
            </a:pPr>
            <a:r>
              <a:rPr lang="en-US"/>
              <a:t>Performance variability is a concern</a:t>
            </a:r>
            <a:endParaRPr/>
          </a:p>
          <a:p>
            <a:pPr indent="-342900" lvl="0" marL="457200" rtl="0" algn="l">
              <a:lnSpc>
                <a:spcPct val="90000"/>
              </a:lnSpc>
              <a:spcBef>
                <a:spcPts val="1000"/>
              </a:spcBef>
              <a:spcAft>
                <a:spcPts val="0"/>
              </a:spcAft>
              <a:buSzPts val="1800"/>
              <a:buChar char="•"/>
            </a:pPr>
            <a:r>
              <a:rPr lang="en-US"/>
              <a:t>Researchers need to consider full-picture and system effects</a:t>
            </a:r>
            <a:endParaRPr/>
          </a:p>
          <a:p>
            <a:pPr indent="-342900" lvl="1" marL="914400" rtl="0" algn="l">
              <a:lnSpc>
                <a:spcPct val="90000"/>
              </a:lnSpc>
              <a:spcBef>
                <a:spcPts val="1000"/>
              </a:spcBef>
              <a:spcAft>
                <a:spcPts val="0"/>
              </a:spcAft>
              <a:buSzPts val="1800"/>
              <a:buChar char="•"/>
            </a:pPr>
            <a:r>
              <a:rPr lang="en-US"/>
              <a:t>Trend: ML on co-processors</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8" name="Shape 488"/>
        <p:cNvGrpSpPr/>
        <p:nvPr/>
      </p:nvGrpSpPr>
      <p:grpSpPr>
        <a:xfrm>
          <a:off x="0" y="0"/>
          <a:ext cx="0" cy="0"/>
          <a:chOff x="0" y="0"/>
          <a:chExt cx="0" cy="0"/>
        </a:xfrm>
      </p:grpSpPr>
      <p:sp>
        <p:nvSpPr>
          <p:cNvPr id="489" name="Google Shape;489;g71e2ceb186_3_156"/>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1800"/>
              <a:buNone/>
            </a:pPr>
            <a:r>
              <a:rPr lang="en-US"/>
              <a:t>Question from Piazza</a:t>
            </a:r>
            <a:endParaRPr sz="3000"/>
          </a:p>
        </p:txBody>
      </p:sp>
      <p:sp>
        <p:nvSpPr>
          <p:cNvPr id="490" name="Google Shape;490;g71e2ceb186_3_156"/>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sp>
        <p:nvSpPr>
          <p:cNvPr id="491" name="Google Shape;491;g71e2ceb186_3_156"/>
          <p:cNvSpPr txBox="1"/>
          <p:nvPr>
            <p:ph idx="1" type="body"/>
          </p:nvPr>
        </p:nvSpPr>
        <p:spPr>
          <a:xfrm>
            <a:off x="838200" y="1873600"/>
            <a:ext cx="10467300" cy="4077900"/>
          </a:xfrm>
          <a:prstGeom prst="rect">
            <a:avLst/>
          </a:prstGeom>
          <a:noFill/>
          <a:ln>
            <a:noFill/>
          </a:ln>
        </p:spPr>
        <p:txBody>
          <a:bodyPr anchorCtr="0" anchor="t" bIns="45700" lIns="91425" spcFirstLastPara="1" rIns="91425" wrap="square" tIns="45700">
            <a:noAutofit/>
          </a:bodyPr>
          <a:lstStyle/>
          <a:p>
            <a:pPr indent="-342900" lvl="0" marL="457200" rtl="0" algn="l">
              <a:lnSpc>
                <a:spcPct val="90000"/>
              </a:lnSpc>
              <a:spcBef>
                <a:spcPts val="1000"/>
              </a:spcBef>
              <a:spcAft>
                <a:spcPts val="0"/>
              </a:spcAft>
              <a:buSzPts val="1800"/>
              <a:buChar char="•"/>
            </a:pPr>
            <a:r>
              <a:rPr lang="en-US"/>
              <a:t>What is Facebook's final decision of hardware on mobile inference? CPU or GPU or DSP or NPU?</a:t>
            </a:r>
            <a:endParaRPr/>
          </a:p>
          <a:p>
            <a:pPr indent="-342900" lvl="0" marL="457200" rtl="0" algn="l">
              <a:lnSpc>
                <a:spcPct val="90000"/>
              </a:lnSpc>
              <a:spcBef>
                <a:spcPts val="1000"/>
              </a:spcBef>
              <a:spcAft>
                <a:spcPts val="0"/>
              </a:spcAft>
              <a:buSzPts val="1800"/>
              <a:buChar char="•"/>
            </a:pPr>
            <a:r>
              <a:rPr lang="en-US"/>
              <a:t>Is Pytorch or ONNX ever used inside of Facebook's execution flow? If we want to add Pytorch and ONNX inside of the flow, where should it be added?</a:t>
            </a:r>
            <a:endParaRPr/>
          </a:p>
          <a:p>
            <a:pPr indent="-342900" lvl="0" marL="457200" rtl="0" algn="l">
              <a:spcBef>
                <a:spcPts val="1000"/>
              </a:spcBef>
              <a:spcAft>
                <a:spcPts val="0"/>
              </a:spcAft>
              <a:buSzPts val="1800"/>
              <a:buChar char="•"/>
            </a:pPr>
            <a:r>
              <a:rPr lang="en-US"/>
              <a:t>Utilize both high-performance and energy efficient clusters simultaneously?</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6" name="Shape 496"/>
        <p:cNvGrpSpPr/>
        <p:nvPr/>
      </p:nvGrpSpPr>
      <p:grpSpPr>
        <a:xfrm>
          <a:off x="0" y="0"/>
          <a:ext cx="0" cy="0"/>
          <a:chOff x="0" y="0"/>
          <a:chExt cx="0" cy="0"/>
        </a:xfrm>
      </p:grpSpPr>
      <p:sp>
        <p:nvSpPr>
          <p:cNvPr id="497" name="Google Shape;497;g71e2ceb186_3_174"/>
          <p:cNvSpPr txBox="1"/>
          <p:nvPr>
            <p:ph type="title"/>
          </p:nvPr>
        </p:nvSpPr>
        <p:spPr>
          <a:xfrm>
            <a:off x="838200" y="365125"/>
            <a:ext cx="113538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1800"/>
              <a:buNone/>
            </a:pPr>
            <a:r>
              <a:rPr lang="en-US"/>
              <a:t>Question - PyTorch Mobile (2019.10)</a:t>
            </a:r>
            <a:endParaRPr sz="3000"/>
          </a:p>
        </p:txBody>
      </p:sp>
      <p:sp>
        <p:nvSpPr>
          <p:cNvPr id="498" name="Google Shape;498;g71e2ceb186_3_174"/>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pic>
        <p:nvPicPr>
          <p:cNvPr id="499" name="Google Shape;499;g71e2ceb186_3_174"/>
          <p:cNvPicPr preferRelativeResize="0"/>
          <p:nvPr/>
        </p:nvPicPr>
        <p:blipFill>
          <a:blip r:embed="rId3">
            <a:alphaModFix/>
          </a:blip>
          <a:stretch>
            <a:fillRect/>
          </a:stretch>
        </p:blipFill>
        <p:spPr>
          <a:xfrm>
            <a:off x="6616775" y="1520975"/>
            <a:ext cx="4667352" cy="5262476"/>
          </a:xfrm>
          <a:prstGeom prst="rect">
            <a:avLst/>
          </a:prstGeom>
          <a:noFill/>
          <a:ln>
            <a:noFill/>
          </a:ln>
        </p:spPr>
      </p:pic>
      <p:sp>
        <p:nvSpPr>
          <p:cNvPr id="500" name="Google Shape;500;g71e2ceb186_3_174"/>
          <p:cNvSpPr txBox="1"/>
          <p:nvPr>
            <p:ph idx="1" type="body"/>
          </p:nvPr>
        </p:nvSpPr>
        <p:spPr>
          <a:xfrm>
            <a:off x="838200" y="1873600"/>
            <a:ext cx="5483400" cy="4077900"/>
          </a:xfrm>
          <a:prstGeom prst="rect">
            <a:avLst/>
          </a:prstGeom>
          <a:noFill/>
          <a:ln>
            <a:noFill/>
          </a:ln>
        </p:spPr>
        <p:txBody>
          <a:bodyPr anchorCtr="0" anchor="t" bIns="45700" lIns="91425" spcFirstLastPara="1" rIns="91425" wrap="square" tIns="45700">
            <a:noAutofit/>
          </a:bodyPr>
          <a:lstStyle/>
          <a:p>
            <a:pPr indent="-342900" lvl="0" marL="457200" rtl="0" algn="l">
              <a:lnSpc>
                <a:spcPct val="90000"/>
              </a:lnSpc>
              <a:spcBef>
                <a:spcPts val="1000"/>
              </a:spcBef>
              <a:spcAft>
                <a:spcPts val="0"/>
              </a:spcAft>
              <a:buSzPts val="1800"/>
              <a:buChar char="•"/>
            </a:pPr>
            <a:r>
              <a:rPr lang="en-US"/>
              <a:t>New framework for Mobile ML</a:t>
            </a:r>
            <a:endParaRPr/>
          </a:p>
          <a:p>
            <a:pPr indent="-342900" lvl="0" marL="457200" rtl="0" algn="l">
              <a:lnSpc>
                <a:spcPct val="90000"/>
              </a:lnSpc>
              <a:spcBef>
                <a:spcPts val="1000"/>
              </a:spcBef>
              <a:spcAft>
                <a:spcPts val="0"/>
              </a:spcAft>
              <a:buSzPts val="1800"/>
              <a:buChar char="•"/>
            </a:pPr>
            <a:r>
              <a:rPr lang="en-US"/>
              <a:t>Support full TorchScript</a:t>
            </a:r>
            <a:endParaRPr/>
          </a:p>
          <a:p>
            <a:pPr indent="-342900" lvl="0" marL="457200" rtl="0" algn="l">
              <a:lnSpc>
                <a:spcPct val="90000"/>
              </a:lnSpc>
              <a:spcBef>
                <a:spcPts val="1000"/>
              </a:spcBef>
              <a:spcAft>
                <a:spcPts val="0"/>
              </a:spcAft>
              <a:buSzPts val="1800"/>
              <a:buChar char="•"/>
            </a:pPr>
            <a:r>
              <a:rPr lang="en-US"/>
              <a:t>All operators (on CPU)</a:t>
            </a:r>
            <a:endParaRPr/>
          </a:p>
          <a:p>
            <a:pPr indent="-342900" lvl="0" marL="457200" rtl="0" algn="l">
              <a:lnSpc>
                <a:spcPct val="90000"/>
              </a:lnSpc>
              <a:spcBef>
                <a:spcPts val="1000"/>
              </a:spcBef>
              <a:spcAft>
                <a:spcPts val="0"/>
              </a:spcAft>
              <a:buSzPts val="1800"/>
              <a:buChar char="•"/>
            </a:pPr>
            <a:r>
              <a:rPr lang="en-US"/>
              <a:t>Optimized float operators (Caffe2Go)</a:t>
            </a:r>
            <a:endParaRPr/>
          </a:p>
          <a:p>
            <a:pPr indent="-342900" lvl="0" marL="457200" rtl="0" algn="l">
              <a:lnSpc>
                <a:spcPct val="90000"/>
              </a:lnSpc>
              <a:spcBef>
                <a:spcPts val="1000"/>
              </a:spcBef>
              <a:spcAft>
                <a:spcPts val="0"/>
              </a:spcAft>
              <a:buSzPts val="1800"/>
              <a:buChar char="•"/>
            </a:pPr>
            <a:r>
              <a:rPr lang="en-US"/>
              <a:t>Optimized quantized operator (QNNPACK)</a:t>
            </a:r>
            <a:endParaRPr/>
          </a:p>
          <a:p>
            <a:pPr indent="-342900" lvl="0" marL="457200" rtl="0" algn="l">
              <a:lnSpc>
                <a:spcPct val="90000"/>
              </a:lnSpc>
              <a:spcBef>
                <a:spcPts val="1000"/>
              </a:spcBef>
              <a:spcAft>
                <a:spcPts val="0"/>
              </a:spcAft>
              <a:buSzPts val="1800"/>
              <a:buChar char="•"/>
            </a:pPr>
            <a:r>
              <a:rPr lang="en-US" u="sng">
                <a:solidFill>
                  <a:schemeClr val="hlink"/>
                </a:solidFill>
                <a:hlinkClick r:id="rId4"/>
              </a:rPr>
              <a:t>https://pytorch.org/mobile/home/</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4" name="Shape 124"/>
        <p:cNvGrpSpPr/>
        <p:nvPr/>
      </p:nvGrpSpPr>
      <p:grpSpPr>
        <a:xfrm>
          <a:off x="0" y="0"/>
          <a:ext cx="0" cy="0"/>
          <a:chOff x="0" y="0"/>
          <a:chExt cx="0" cy="0"/>
        </a:xfrm>
      </p:grpSpPr>
      <p:sp>
        <p:nvSpPr>
          <p:cNvPr id="125" name="Google Shape;125;g71e2ceb186_2_224"/>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1800"/>
              <a:buNone/>
            </a:pPr>
            <a:r>
              <a:rPr lang="en-US"/>
              <a:t>Facebook’s corresponding ML Models</a:t>
            </a:r>
            <a:endParaRPr/>
          </a:p>
        </p:txBody>
      </p:sp>
      <p:sp>
        <p:nvSpPr>
          <p:cNvPr id="126" name="Google Shape;126;g71e2ceb186_2_224"/>
          <p:cNvSpPr txBox="1"/>
          <p:nvPr>
            <p:ph idx="1" type="body"/>
          </p:nvPr>
        </p:nvSpPr>
        <p:spPr>
          <a:xfrm>
            <a:off x="838200" y="1825625"/>
            <a:ext cx="10515600" cy="4351200"/>
          </a:xfrm>
          <a:prstGeom prst="rect">
            <a:avLst/>
          </a:prstGeom>
          <a:noFill/>
          <a:ln>
            <a:noFill/>
          </a:ln>
        </p:spPr>
        <p:txBody>
          <a:bodyPr anchorCtr="0" anchor="ctr" bIns="45700" lIns="91425" spcFirstLastPara="1" rIns="91425" wrap="square" tIns="45700">
            <a:noAutofit/>
          </a:bodyPr>
          <a:lstStyle/>
          <a:p>
            <a:pPr indent="-342900" lvl="0" marL="457200" rtl="0" algn="l">
              <a:lnSpc>
                <a:spcPct val="150000"/>
              </a:lnSpc>
              <a:spcBef>
                <a:spcPts val="1000"/>
              </a:spcBef>
              <a:spcAft>
                <a:spcPts val="0"/>
              </a:spcAft>
              <a:buSzPts val="1800"/>
              <a:buAutoNum type="arabicPeriod"/>
            </a:pPr>
            <a:r>
              <a:rPr lang="en-US"/>
              <a:t>Logistic Regression (</a:t>
            </a:r>
            <a:r>
              <a:rPr b="1" lang="en-US"/>
              <a:t>LR</a:t>
            </a:r>
            <a:r>
              <a:rPr lang="en-US"/>
              <a:t>) &amp; Support Vector Machines (</a:t>
            </a:r>
            <a:r>
              <a:rPr b="1" lang="en-US"/>
              <a:t>SVM</a:t>
            </a:r>
            <a:r>
              <a:rPr lang="en-US"/>
              <a:t>)</a:t>
            </a:r>
            <a:endParaRPr/>
          </a:p>
          <a:p>
            <a:pPr indent="-342900" lvl="0" marL="457200" rtl="0" algn="l">
              <a:lnSpc>
                <a:spcPct val="150000"/>
              </a:lnSpc>
              <a:spcBef>
                <a:spcPts val="0"/>
              </a:spcBef>
              <a:spcAft>
                <a:spcPts val="0"/>
              </a:spcAft>
              <a:buSzPts val="1800"/>
              <a:buAutoNum type="arabicPeriod"/>
            </a:pPr>
            <a:r>
              <a:rPr lang="en-US"/>
              <a:t>Gradient Boosted Decision Trees (</a:t>
            </a:r>
            <a:r>
              <a:rPr b="1" lang="en-US"/>
              <a:t>GBDT</a:t>
            </a:r>
            <a:r>
              <a:rPr lang="en-US"/>
              <a:t>)</a:t>
            </a:r>
            <a:endParaRPr/>
          </a:p>
          <a:p>
            <a:pPr indent="-342900" lvl="0" marL="457200" rtl="0" algn="l">
              <a:lnSpc>
                <a:spcPct val="150000"/>
              </a:lnSpc>
              <a:spcBef>
                <a:spcPts val="0"/>
              </a:spcBef>
              <a:spcAft>
                <a:spcPts val="0"/>
              </a:spcAft>
              <a:buSzPts val="1800"/>
              <a:buAutoNum type="arabicPeriod"/>
            </a:pPr>
            <a:r>
              <a:rPr lang="en-US"/>
              <a:t>Deep Neural Networks (DNN)</a:t>
            </a:r>
            <a:endParaRPr/>
          </a:p>
          <a:p>
            <a:pPr indent="-342900" lvl="1" marL="914400" rtl="0" algn="l">
              <a:lnSpc>
                <a:spcPct val="150000"/>
              </a:lnSpc>
              <a:spcBef>
                <a:spcPts val="0"/>
              </a:spcBef>
              <a:spcAft>
                <a:spcPts val="0"/>
              </a:spcAft>
              <a:buSzPts val="1800"/>
              <a:buAutoNum type="alphaLcPeriod"/>
            </a:pPr>
            <a:r>
              <a:rPr lang="en-US"/>
              <a:t>Multi-Layer Perceptrons (</a:t>
            </a:r>
            <a:r>
              <a:rPr b="1" lang="en-US"/>
              <a:t>MLP</a:t>
            </a:r>
            <a:r>
              <a:rPr lang="en-US"/>
              <a:t>) </a:t>
            </a:r>
            <a:endParaRPr/>
          </a:p>
          <a:p>
            <a:pPr indent="-342900" lvl="1" marL="914400" rtl="0" algn="l">
              <a:lnSpc>
                <a:spcPct val="150000"/>
              </a:lnSpc>
              <a:spcBef>
                <a:spcPts val="0"/>
              </a:spcBef>
              <a:spcAft>
                <a:spcPts val="0"/>
              </a:spcAft>
              <a:buSzPts val="1800"/>
              <a:buAutoNum type="alphaLcPeriod"/>
            </a:pPr>
            <a:r>
              <a:rPr lang="en-US"/>
              <a:t>Convolutional Neural Networks (</a:t>
            </a:r>
            <a:r>
              <a:rPr b="1" lang="en-US"/>
              <a:t>CNN</a:t>
            </a:r>
            <a:r>
              <a:rPr lang="en-US"/>
              <a:t>)</a:t>
            </a:r>
            <a:endParaRPr/>
          </a:p>
          <a:p>
            <a:pPr indent="-342900" lvl="1" marL="914400" rtl="0" algn="l">
              <a:lnSpc>
                <a:spcPct val="150000"/>
              </a:lnSpc>
              <a:spcBef>
                <a:spcPts val="0"/>
              </a:spcBef>
              <a:spcAft>
                <a:spcPts val="0"/>
              </a:spcAft>
              <a:buSzPts val="1800"/>
              <a:buAutoNum type="alphaLcPeriod"/>
            </a:pPr>
            <a:r>
              <a:rPr lang="en-US"/>
              <a:t>Recurrent Neural Networks (</a:t>
            </a:r>
            <a:r>
              <a:rPr b="1" lang="en-US"/>
              <a:t>RNN/LSTM</a:t>
            </a:r>
            <a:r>
              <a:rPr lang="en-US"/>
              <a:t>)</a:t>
            </a:r>
            <a:endParaRPr/>
          </a:p>
        </p:txBody>
      </p:sp>
      <p:sp>
        <p:nvSpPr>
          <p:cNvPr id="127" name="Google Shape;127;g71e2ceb186_2_224"/>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2" name="Shape 132"/>
        <p:cNvGrpSpPr/>
        <p:nvPr/>
      </p:nvGrpSpPr>
      <p:grpSpPr>
        <a:xfrm>
          <a:off x="0" y="0"/>
          <a:ext cx="0" cy="0"/>
          <a:chOff x="0" y="0"/>
          <a:chExt cx="0" cy="0"/>
        </a:xfrm>
      </p:grpSpPr>
      <p:sp>
        <p:nvSpPr>
          <p:cNvPr id="133" name="Google Shape;133;g71e2ceb186_2_231"/>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1800"/>
              <a:buNone/>
            </a:pPr>
            <a:r>
              <a:rPr lang="en-US"/>
              <a:t>ML models leveraged by Facebook’s services</a:t>
            </a:r>
            <a:endParaRPr/>
          </a:p>
        </p:txBody>
      </p:sp>
      <p:sp>
        <p:nvSpPr>
          <p:cNvPr id="134" name="Google Shape;134;g71e2ceb186_2_231"/>
          <p:cNvSpPr txBox="1"/>
          <p:nvPr>
            <p:ph idx="1" type="body"/>
          </p:nvPr>
        </p:nvSpPr>
        <p:spPr>
          <a:xfrm>
            <a:off x="838200" y="1825625"/>
            <a:ext cx="10515600" cy="43512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1000"/>
              </a:spcBef>
              <a:spcAft>
                <a:spcPts val="0"/>
              </a:spcAft>
              <a:buSzPts val="1800"/>
              <a:buNone/>
            </a:pPr>
            <a:r>
              <a:t/>
            </a:r>
            <a:endParaRPr/>
          </a:p>
        </p:txBody>
      </p:sp>
      <p:sp>
        <p:nvSpPr>
          <p:cNvPr id="135" name="Google Shape;135;g71e2ceb186_2_231"/>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pic>
        <p:nvPicPr>
          <p:cNvPr id="136" name="Google Shape;136;g71e2ceb186_2_231"/>
          <p:cNvPicPr preferRelativeResize="0"/>
          <p:nvPr/>
        </p:nvPicPr>
        <p:blipFill rotWithShape="1">
          <a:blip r:embed="rId3">
            <a:alphaModFix/>
          </a:blip>
          <a:srcRect b="0" l="0" r="0" t="0"/>
          <a:stretch/>
        </p:blipFill>
        <p:spPr>
          <a:xfrm>
            <a:off x="0" y="2556296"/>
            <a:ext cx="12191998" cy="3396907"/>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1" name="Shape 141"/>
        <p:cNvGrpSpPr/>
        <p:nvPr/>
      </p:nvGrpSpPr>
      <p:grpSpPr>
        <a:xfrm>
          <a:off x="0" y="0"/>
          <a:ext cx="0" cy="0"/>
          <a:chOff x="0" y="0"/>
          <a:chExt cx="0" cy="0"/>
        </a:xfrm>
      </p:grpSpPr>
      <p:sp>
        <p:nvSpPr>
          <p:cNvPr id="142" name="Google Shape;142;g71e2ceb186_2_239"/>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1800"/>
              <a:buNone/>
            </a:pPr>
            <a:r>
              <a:rPr lang="en-US"/>
              <a:t>Platforms and Toolkits Inside Facebook</a:t>
            </a:r>
            <a:endParaRPr/>
          </a:p>
        </p:txBody>
      </p:sp>
      <p:sp>
        <p:nvSpPr>
          <p:cNvPr id="143" name="Google Shape;143;g71e2ceb186_2_239"/>
          <p:cNvSpPr txBox="1"/>
          <p:nvPr>
            <p:ph idx="1" type="body"/>
          </p:nvPr>
        </p:nvSpPr>
        <p:spPr>
          <a:xfrm>
            <a:off x="838200" y="1825625"/>
            <a:ext cx="10515600" cy="4351200"/>
          </a:xfrm>
          <a:prstGeom prst="rect">
            <a:avLst/>
          </a:prstGeom>
          <a:noFill/>
          <a:ln>
            <a:noFill/>
          </a:ln>
        </p:spPr>
        <p:txBody>
          <a:bodyPr anchorCtr="0" anchor="ctr" bIns="45700" lIns="91425" spcFirstLastPara="1" rIns="91425" wrap="square" tIns="45700">
            <a:noAutofit/>
          </a:bodyPr>
          <a:lstStyle/>
          <a:p>
            <a:pPr indent="-342900" lvl="0" marL="457200" rtl="0" algn="l">
              <a:lnSpc>
                <a:spcPct val="150000"/>
              </a:lnSpc>
              <a:spcBef>
                <a:spcPts val="1000"/>
              </a:spcBef>
              <a:spcAft>
                <a:spcPts val="0"/>
              </a:spcAft>
              <a:buSzPts val="1800"/>
              <a:buChar char="●"/>
            </a:pPr>
            <a:r>
              <a:rPr lang="en-US"/>
              <a:t>FBLearner</a:t>
            </a:r>
            <a:endParaRPr/>
          </a:p>
          <a:p>
            <a:pPr indent="-342900" lvl="0" marL="914400" rtl="0" algn="l">
              <a:lnSpc>
                <a:spcPct val="150000"/>
              </a:lnSpc>
              <a:spcBef>
                <a:spcPts val="0"/>
              </a:spcBef>
              <a:spcAft>
                <a:spcPts val="0"/>
              </a:spcAft>
              <a:buSzPts val="1800"/>
              <a:buAutoNum type="arabicPeriod"/>
            </a:pPr>
            <a:r>
              <a:rPr lang="en-US"/>
              <a:t>FBLearner Feature Store</a:t>
            </a:r>
            <a:endParaRPr/>
          </a:p>
          <a:p>
            <a:pPr indent="-342900" lvl="0" marL="914400" rtl="0" algn="l">
              <a:lnSpc>
                <a:spcPct val="150000"/>
              </a:lnSpc>
              <a:spcBef>
                <a:spcPts val="0"/>
              </a:spcBef>
              <a:spcAft>
                <a:spcPts val="0"/>
              </a:spcAft>
              <a:buSzPts val="1800"/>
              <a:buAutoNum type="arabicPeriod"/>
            </a:pPr>
            <a:r>
              <a:rPr lang="en-US"/>
              <a:t>FBLearner Flow</a:t>
            </a:r>
            <a:endParaRPr/>
          </a:p>
          <a:p>
            <a:pPr indent="-342900" lvl="0" marL="914400" rtl="0" algn="l">
              <a:lnSpc>
                <a:spcPct val="150000"/>
              </a:lnSpc>
              <a:spcBef>
                <a:spcPts val="0"/>
              </a:spcBef>
              <a:spcAft>
                <a:spcPts val="0"/>
              </a:spcAft>
              <a:buSzPts val="1800"/>
              <a:buAutoNum type="arabicPeriod"/>
            </a:pPr>
            <a:r>
              <a:rPr lang="en-US"/>
              <a:t>FBLearner Predictor</a:t>
            </a:r>
            <a:endParaRPr/>
          </a:p>
          <a:p>
            <a:pPr indent="-342900" lvl="0" marL="457200" rtl="0" algn="l">
              <a:lnSpc>
                <a:spcPct val="150000"/>
              </a:lnSpc>
              <a:spcBef>
                <a:spcPts val="0"/>
              </a:spcBef>
              <a:spcAft>
                <a:spcPts val="0"/>
              </a:spcAft>
              <a:buSzPts val="1800"/>
              <a:buChar char="●"/>
            </a:pPr>
            <a:r>
              <a:rPr lang="en-US"/>
              <a:t>Caffe2</a:t>
            </a:r>
            <a:endParaRPr/>
          </a:p>
          <a:p>
            <a:pPr indent="-342900" lvl="0" marL="457200" rtl="0" algn="l">
              <a:lnSpc>
                <a:spcPct val="150000"/>
              </a:lnSpc>
              <a:spcBef>
                <a:spcPts val="0"/>
              </a:spcBef>
              <a:spcAft>
                <a:spcPts val="0"/>
              </a:spcAft>
              <a:buSzPts val="1800"/>
              <a:buChar char="●"/>
            </a:pPr>
            <a:r>
              <a:rPr lang="en-US"/>
              <a:t>PyTorch</a:t>
            </a:r>
            <a:endParaRPr/>
          </a:p>
          <a:p>
            <a:pPr indent="-342900" lvl="0" marL="457200" rtl="0" algn="l">
              <a:lnSpc>
                <a:spcPct val="150000"/>
              </a:lnSpc>
              <a:spcBef>
                <a:spcPts val="0"/>
              </a:spcBef>
              <a:spcAft>
                <a:spcPts val="0"/>
              </a:spcAft>
              <a:buSzPts val="1800"/>
              <a:buChar char="●"/>
            </a:pPr>
            <a:r>
              <a:rPr lang="en-US"/>
              <a:t>ONNX</a:t>
            </a:r>
            <a:endParaRPr/>
          </a:p>
        </p:txBody>
      </p:sp>
      <p:sp>
        <p:nvSpPr>
          <p:cNvPr id="144" name="Google Shape;144;g71e2ceb186_2_239"/>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9" name="Shape 149"/>
        <p:cNvGrpSpPr/>
        <p:nvPr/>
      </p:nvGrpSpPr>
      <p:grpSpPr>
        <a:xfrm>
          <a:off x="0" y="0"/>
          <a:ext cx="0" cy="0"/>
          <a:chOff x="0" y="0"/>
          <a:chExt cx="0" cy="0"/>
        </a:xfrm>
      </p:grpSpPr>
      <p:sp>
        <p:nvSpPr>
          <p:cNvPr id="150" name="Google Shape;150;g71e2ceb186_2_246"/>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1800"/>
              <a:buNone/>
            </a:pPr>
            <a:r>
              <a:rPr lang="en-US"/>
              <a:t>FBLearner</a:t>
            </a:r>
            <a:endParaRPr/>
          </a:p>
        </p:txBody>
      </p:sp>
      <p:sp>
        <p:nvSpPr>
          <p:cNvPr id="151" name="Google Shape;151;g71e2ceb186_2_246"/>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pic>
        <p:nvPicPr>
          <p:cNvPr id="152" name="Google Shape;152;g71e2ceb186_2_246"/>
          <p:cNvPicPr preferRelativeResize="0"/>
          <p:nvPr/>
        </p:nvPicPr>
        <p:blipFill rotWithShape="1">
          <a:blip r:embed="rId3">
            <a:alphaModFix/>
          </a:blip>
          <a:srcRect b="12211" l="0" r="0" t="0"/>
          <a:stretch/>
        </p:blipFill>
        <p:spPr>
          <a:xfrm>
            <a:off x="152400" y="2185350"/>
            <a:ext cx="11887200" cy="3366375"/>
          </a:xfrm>
          <a:prstGeom prst="rect">
            <a:avLst/>
          </a:prstGeom>
          <a:noFill/>
          <a:ln>
            <a:noFill/>
          </a:ln>
        </p:spPr>
      </p:pic>
      <p:sp>
        <p:nvSpPr>
          <p:cNvPr id="153" name="Google Shape;153;g71e2ceb186_2_246"/>
          <p:cNvSpPr txBox="1"/>
          <p:nvPr/>
        </p:nvSpPr>
        <p:spPr>
          <a:xfrm>
            <a:off x="2169300" y="5551725"/>
            <a:ext cx="7853400" cy="365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2400">
                <a:latin typeface="Gill Sans"/>
                <a:ea typeface="Gill Sans"/>
                <a:cs typeface="Gill Sans"/>
                <a:sym typeface="Gill Sans"/>
              </a:rPr>
              <a:t>Machine Learning Flow and Infrastructure</a:t>
            </a:r>
            <a:endParaRPr sz="2400">
              <a:latin typeface="Gill Sans"/>
              <a:ea typeface="Gill Sans"/>
              <a:cs typeface="Gill Sans"/>
              <a:sym typeface="Gill Sans"/>
            </a:endParaRPr>
          </a:p>
        </p:txBody>
      </p:sp>
      <p:sp>
        <p:nvSpPr>
          <p:cNvPr id="154" name="Google Shape;154;g71e2ceb186_2_246"/>
          <p:cNvSpPr/>
          <p:nvPr/>
        </p:nvSpPr>
        <p:spPr>
          <a:xfrm>
            <a:off x="2052725" y="2161600"/>
            <a:ext cx="1461900" cy="2954700"/>
          </a:xfrm>
          <a:prstGeom prst="roundRect">
            <a:avLst>
              <a:gd fmla="val 16667" name="adj"/>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9" name="Shape 159"/>
        <p:cNvGrpSpPr/>
        <p:nvPr/>
      </p:nvGrpSpPr>
      <p:grpSpPr>
        <a:xfrm>
          <a:off x="0" y="0"/>
          <a:ext cx="0" cy="0"/>
          <a:chOff x="0" y="0"/>
          <a:chExt cx="0" cy="0"/>
        </a:xfrm>
      </p:grpSpPr>
      <p:sp>
        <p:nvSpPr>
          <p:cNvPr id="160" name="Google Shape;160;g71e2ceb186_2_255"/>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1800"/>
              <a:buNone/>
            </a:pPr>
            <a:r>
              <a:rPr lang="en-US"/>
              <a:t>FBLearner</a:t>
            </a:r>
            <a:endParaRPr/>
          </a:p>
        </p:txBody>
      </p:sp>
      <p:sp>
        <p:nvSpPr>
          <p:cNvPr id="161" name="Google Shape;161;g71e2ceb186_2_255"/>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pic>
        <p:nvPicPr>
          <p:cNvPr id="162" name="Google Shape;162;g71e2ceb186_2_255"/>
          <p:cNvPicPr preferRelativeResize="0"/>
          <p:nvPr/>
        </p:nvPicPr>
        <p:blipFill rotWithShape="1">
          <a:blip r:embed="rId3">
            <a:alphaModFix/>
          </a:blip>
          <a:srcRect b="12211" l="0" r="0" t="0"/>
          <a:stretch/>
        </p:blipFill>
        <p:spPr>
          <a:xfrm>
            <a:off x="152400" y="2185350"/>
            <a:ext cx="11887200" cy="3366375"/>
          </a:xfrm>
          <a:prstGeom prst="rect">
            <a:avLst/>
          </a:prstGeom>
          <a:noFill/>
          <a:ln>
            <a:noFill/>
          </a:ln>
        </p:spPr>
      </p:pic>
      <p:sp>
        <p:nvSpPr>
          <p:cNvPr id="163" name="Google Shape;163;g71e2ceb186_2_255"/>
          <p:cNvSpPr txBox="1"/>
          <p:nvPr/>
        </p:nvSpPr>
        <p:spPr>
          <a:xfrm>
            <a:off x="2169300" y="5551725"/>
            <a:ext cx="7853400" cy="365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2400">
                <a:latin typeface="Gill Sans"/>
                <a:ea typeface="Gill Sans"/>
                <a:cs typeface="Gill Sans"/>
                <a:sym typeface="Gill Sans"/>
              </a:rPr>
              <a:t>Machine Learning Flow and Infrastructure</a:t>
            </a:r>
            <a:endParaRPr sz="2400">
              <a:latin typeface="Gill Sans"/>
              <a:ea typeface="Gill Sans"/>
              <a:cs typeface="Gill Sans"/>
              <a:sym typeface="Gill Sans"/>
            </a:endParaRPr>
          </a:p>
        </p:txBody>
      </p:sp>
      <p:sp>
        <p:nvSpPr>
          <p:cNvPr id="164" name="Google Shape;164;g71e2ceb186_2_255"/>
          <p:cNvSpPr/>
          <p:nvPr/>
        </p:nvSpPr>
        <p:spPr>
          <a:xfrm>
            <a:off x="3760250" y="2143925"/>
            <a:ext cx="1461900" cy="2954700"/>
          </a:xfrm>
          <a:prstGeom prst="roundRect">
            <a:avLst>
              <a:gd fmla="val 16667" name="adj"/>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2015-12-27T15:42:19Z</dcterms:created>
  <dc:creator>Mosharaf Chowdhury</dc:creator>
</cp:coreProperties>
</file>